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313863"/>
  <p:custDataLst>
    <p:tags r:id="rId10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Myriad pro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Myriad pro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Myriad pro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Myriad pro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Myriad pro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331"/>
    <a:srgbClr val="864D65"/>
    <a:srgbClr val="2A0816"/>
    <a:srgbClr val="29292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1" autoAdjust="0"/>
  </p:normalViewPr>
  <p:slideViewPr>
    <p:cSldViewPr snapToGrid="0">
      <p:cViewPr>
        <p:scale>
          <a:sx n="100" d="100"/>
          <a:sy n="100" d="100"/>
        </p:scale>
        <p:origin x="-18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4" d="100"/>
          <a:sy n="104" d="100"/>
        </p:scale>
        <p:origin x="-3510" y="-102"/>
      </p:cViewPr>
      <p:guideLst>
        <p:guide orient="horz" pos="2934"/>
        <p:guide pos="2160"/>
      </p:guideLst>
    </p:cSldViewPr>
  </p:notesViewPr>
  <p:gridSpacing cx="381305" cy="3813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BF118-2D8F-465D-A96F-716BC0DF5E23}" type="datetimeFigureOut">
              <a:rPr lang="en-US" smtClean="0"/>
              <a:pPr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8B35-ED1E-465A-85F1-64AAA114BC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51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FA2577-264E-4317-9E34-092715A54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1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B1082-D217-4E23-81CC-D09F656BCCE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150F-58B9-4797-87C9-4E0078D8F3F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2577-264E-4317-9E34-092715A549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2577-264E-4317-9E34-092715A5494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A2577-264E-4317-9E34-092715A549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74638"/>
            <a:ext cx="1600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74638"/>
            <a:ext cx="4648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2484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lvl="0"/>
            <a:r>
              <a:rPr lang="en-US" dirty="0" smtClean="0"/>
              <a:t>Corporate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352424" y="1333500"/>
            <a:ext cx="6429376" cy="1974900"/>
          </a:xfrm>
        </p:spPr>
        <p:txBody>
          <a:bodyPr/>
          <a:lstStyle>
            <a:lvl1pPr>
              <a:lnSpc>
                <a:spcPts val="2900"/>
              </a:lnSpc>
              <a:spcAft>
                <a:spcPts val="800"/>
              </a:spcAft>
              <a:def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  <a:ea typeface="+mn-ea"/>
                <a:cs typeface="+mn-cs"/>
              </a:defRPr>
            </a:lvl1pPr>
            <a:lvl2pPr>
              <a:lnSpc>
                <a:spcPts val="2700"/>
              </a:lnSpc>
              <a:spcAft>
                <a:spcPts val="800"/>
              </a:spcAft>
              <a:def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2pPr>
            <a:lvl3pPr>
              <a:lnSpc>
                <a:spcPts val="2400"/>
              </a:lnSpc>
              <a:spcAft>
                <a:spcPts val="800"/>
              </a:spcAft>
              <a:def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3pPr>
            <a:lvl4pPr>
              <a:lnSpc>
                <a:spcPts val="2200"/>
              </a:lnSpc>
              <a:spcAft>
                <a:spcPts val="800"/>
              </a:spcAft>
              <a:def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4pPr>
            <a:lvl5pPr>
              <a:lnSpc>
                <a:spcPts val="2000"/>
              </a:lnSpc>
              <a:spcAft>
                <a:spcPts val="800"/>
              </a:spcAft>
              <a:def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Corporate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365760" y="1243584"/>
            <a:ext cx="6429376" cy="1974900"/>
          </a:xfrm>
        </p:spPr>
        <p:txBody>
          <a:bodyPr/>
          <a:lstStyle>
            <a:lvl1pPr>
              <a:lnSpc>
                <a:spcPts val="2900"/>
              </a:lnSpc>
              <a:spcAft>
                <a:spcPts val="800"/>
              </a:spcAft>
              <a:def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  <a:ea typeface="+mn-ea"/>
                <a:cs typeface="+mn-cs"/>
              </a:defRPr>
            </a:lvl1pPr>
            <a:lvl2pPr>
              <a:lnSpc>
                <a:spcPts val="2700"/>
              </a:lnSpc>
              <a:spcAft>
                <a:spcPts val="800"/>
              </a:spcAft>
              <a:def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2pPr>
            <a:lvl3pPr>
              <a:lnSpc>
                <a:spcPts val="2400"/>
              </a:lnSpc>
              <a:spcAft>
                <a:spcPts val="800"/>
              </a:spcAft>
              <a:def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3pPr>
            <a:lvl4pPr>
              <a:lnSpc>
                <a:spcPts val="2200"/>
              </a:lnSpc>
              <a:spcAft>
                <a:spcPts val="800"/>
              </a:spcAft>
              <a:def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4pPr>
            <a:lvl5pPr>
              <a:lnSpc>
                <a:spcPts val="2000"/>
              </a:lnSpc>
              <a:spcAft>
                <a:spcPts val="800"/>
              </a:spcAft>
              <a:def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600200"/>
            <a:ext cx="304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Corporate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352424" y="1333500"/>
            <a:ext cx="4152901" cy="4525963"/>
          </a:xfrm>
        </p:spPr>
        <p:txBody>
          <a:bodyPr/>
          <a:lstStyle>
            <a:lvl1pPr>
              <a:lnSpc>
                <a:spcPts val="2900"/>
              </a:lnSpc>
              <a:spcAft>
                <a:spcPts val="800"/>
              </a:spcAft>
              <a:defRPr lang="en-US" sz="2700" dirty="0" smtClean="0">
                <a:solidFill>
                  <a:schemeClr val="bg1"/>
                </a:solidFill>
                <a:latin typeface="Stag Sans Light" pitchFamily="34" charset="0"/>
                <a:ea typeface="+mn-ea"/>
                <a:cs typeface="+mn-cs"/>
              </a:defRPr>
            </a:lvl1pPr>
            <a:lvl2pPr>
              <a:lnSpc>
                <a:spcPts val="2700"/>
              </a:lnSpc>
              <a:spcAft>
                <a:spcPts val="800"/>
              </a:spcAft>
              <a:defRPr lang="en-US" sz="2400" dirty="0" smtClean="0">
                <a:solidFill>
                  <a:schemeClr val="bg1"/>
                </a:solidFill>
                <a:latin typeface="Stag Sans Light" pitchFamily="34" charset="0"/>
              </a:defRPr>
            </a:lvl2pPr>
            <a:lvl3pPr>
              <a:lnSpc>
                <a:spcPts val="2400"/>
              </a:lnSpc>
              <a:spcAft>
                <a:spcPts val="800"/>
              </a:spcAft>
              <a:defRPr lang="en-US" sz="2200" dirty="0" smtClean="0">
                <a:solidFill>
                  <a:schemeClr val="bg1"/>
                </a:solidFill>
                <a:latin typeface="Stag Sans Light" pitchFamily="34" charset="0"/>
              </a:defRPr>
            </a:lvl3pPr>
            <a:lvl4pPr>
              <a:lnSpc>
                <a:spcPts val="2200"/>
              </a:lnSpc>
              <a:spcAft>
                <a:spcPts val="800"/>
              </a:spcAft>
              <a:defRPr lang="en-US" sz="2000" dirty="0" smtClean="0">
                <a:solidFill>
                  <a:schemeClr val="bg1"/>
                </a:solidFill>
                <a:latin typeface="Stag Sans Light" pitchFamily="34" charset="0"/>
              </a:defRPr>
            </a:lvl4pPr>
            <a:lvl5pPr>
              <a:lnSpc>
                <a:spcPts val="2000"/>
              </a:lnSpc>
              <a:spcAft>
                <a:spcPts val="800"/>
              </a:spcAft>
              <a:defRPr lang="en-US" sz="2000" dirty="0">
                <a:solidFill>
                  <a:schemeClr val="bg1"/>
                </a:solidFill>
                <a:latin typeface="Stag Sans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1"/>
          </p:nvPr>
        </p:nvSpPr>
        <p:spPr>
          <a:xfrm>
            <a:off x="4648199" y="1323975"/>
            <a:ext cx="4152901" cy="4525963"/>
          </a:xfrm>
        </p:spPr>
        <p:txBody>
          <a:bodyPr/>
          <a:lstStyle>
            <a:lvl1pPr>
              <a:lnSpc>
                <a:spcPts val="2900"/>
              </a:lnSpc>
              <a:spcAft>
                <a:spcPts val="800"/>
              </a:spcAft>
              <a:defRPr lang="en-US" sz="2700" dirty="0" smtClean="0">
                <a:solidFill>
                  <a:schemeClr val="bg1"/>
                </a:solidFill>
                <a:latin typeface="Stag Sans Light" pitchFamily="34" charset="0"/>
                <a:ea typeface="+mn-ea"/>
                <a:cs typeface="+mn-cs"/>
              </a:defRPr>
            </a:lvl1pPr>
            <a:lvl2pPr>
              <a:lnSpc>
                <a:spcPts val="2700"/>
              </a:lnSpc>
              <a:spcAft>
                <a:spcPts val="800"/>
              </a:spcAft>
              <a:defRPr lang="en-US" sz="2400" dirty="0" smtClean="0">
                <a:solidFill>
                  <a:schemeClr val="bg1"/>
                </a:solidFill>
                <a:latin typeface="Stag Sans Light" pitchFamily="34" charset="0"/>
              </a:defRPr>
            </a:lvl2pPr>
            <a:lvl3pPr>
              <a:lnSpc>
                <a:spcPts val="2400"/>
              </a:lnSpc>
              <a:spcAft>
                <a:spcPts val="800"/>
              </a:spcAft>
              <a:defRPr lang="en-US" sz="2200" dirty="0" smtClean="0">
                <a:solidFill>
                  <a:schemeClr val="bg1"/>
                </a:solidFill>
                <a:latin typeface="Stag Sans Light" pitchFamily="34" charset="0"/>
              </a:defRPr>
            </a:lvl3pPr>
            <a:lvl4pPr>
              <a:lnSpc>
                <a:spcPts val="2200"/>
              </a:lnSpc>
              <a:spcAft>
                <a:spcPts val="800"/>
              </a:spcAft>
              <a:defRPr lang="en-US" sz="2000" dirty="0" smtClean="0">
                <a:solidFill>
                  <a:schemeClr val="bg1"/>
                </a:solidFill>
                <a:latin typeface="Stag Sans Light" pitchFamily="34" charset="0"/>
              </a:defRPr>
            </a:lvl4pPr>
            <a:lvl5pPr>
              <a:lnSpc>
                <a:spcPts val="2000"/>
              </a:lnSpc>
              <a:spcAft>
                <a:spcPts val="800"/>
              </a:spcAft>
              <a:defRPr lang="en-US" sz="2000" dirty="0">
                <a:solidFill>
                  <a:schemeClr val="bg1"/>
                </a:solidFill>
                <a:latin typeface="Stag Sans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MAIC_PPT__mianBG_010312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Corporate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243584"/>
            <a:ext cx="6248400" cy="19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67080" y="6362700"/>
            <a:ext cx="485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fld id="{A169DC9A-8B91-4EF1-9936-BB0FD046B043}" type="slidenum">
              <a:rPr lang="en-US" sz="1100" smtClean="0">
                <a:latin typeface="Stag Sans Book" pitchFamily="34" charset="0"/>
                <a:cs typeface="Arial" pitchFamily="34" charset="0"/>
              </a:rPr>
              <a:pPr>
                <a:buNone/>
              </a:pPr>
              <a:t>‹#›</a:t>
            </a:fld>
            <a:endParaRPr lang="en-US" sz="1100" dirty="0">
              <a:latin typeface="Stag Sans Book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5E1331"/>
          </a:solidFill>
          <a:latin typeface="Stag Sans Ligh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Stag Sans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Stag Sans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Stag Sans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bg1"/>
          </a:solidFill>
          <a:latin typeface="Stag Sans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Myriad pro" pitchFamily="34" charset="0"/>
        </a:defRPr>
      </a:lvl9pPr>
    </p:titleStyle>
    <p:bodyStyle>
      <a:lvl1pPr marL="228600" indent="-228600" algn="l" rtl="0" eaLnBrk="0" fontAlgn="base" hangingPunct="0">
        <a:lnSpc>
          <a:spcPts val="2900"/>
        </a:lnSpc>
        <a:spcBef>
          <a:spcPct val="0"/>
        </a:spcBef>
        <a:spcAft>
          <a:spcPts val="800"/>
        </a:spcAft>
        <a:buFont typeface="Stag Sans Book" pitchFamily="34" charset="0"/>
        <a:buChar char="•"/>
        <a:defRPr sz="2700">
          <a:solidFill>
            <a:schemeClr val="tx1">
              <a:lumMod val="95000"/>
              <a:lumOff val="5000"/>
            </a:schemeClr>
          </a:solidFill>
          <a:latin typeface="Stag Sans Light" pitchFamily="34" charset="0"/>
          <a:ea typeface="+mn-ea"/>
          <a:cs typeface="+mn-cs"/>
        </a:defRPr>
      </a:lvl1pPr>
      <a:lvl2pPr marL="571500" indent="-228600" algn="l" rtl="0" eaLnBrk="0" fontAlgn="base" hangingPunct="0">
        <a:lnSpc>
          <a:spcPts val="2700"/>
        </a:lnSpc>
        <a:spcBef>
          <a:spcPct val="0"/>
        </a:spcBef>
        <a:spcAft>
          <a:spcPts val="800"/>
        </a:spcAft>
        <a:buFont typeface="Stag Sans Book" pitchFamily="34" charset="0"/>
        <a:buChar char="•"/>
        <a:defRPr sz="2400">
          <a:solidFill>
            <a:schemeClr val="tx1">
              <a:lumMod val="95000"/>
              <a:lumOff val="5000"/>
            </a:schemeClr>
          </a:solidFill>
          <a:latin typeface="Stag Sans Light" pitchFamily="34" charset="0"/>
        </a:defRPr>
      </a:lvl2pPr>
      <a:lvl3pPr marL="914400" indent="-228600" algn="l" rtl="0" eaLnBrk="0" fontAlgn="base" hangingPunct="0">
        <a:lnSpc>
          <a:spcPts val="2400"/>
        </a:lnSpc>
        <a:spcBef>
          <a:spcPct val="0"/>
        </a:spcBef>
        <a:spcAft>
          <a:spcPts val="800"/>
        </a:spcAft>
        <a:buFont typeface="Stag Sans Book" pitchFamily="34" charset="0"/>
        <a:buChar char="•"/>
        <a:defRPr sz="2200">
          <a:solidFill>
            <a:schemeClr val="tx1">
              <a:lumMod val="95000"/>
              <a:lumOff val="5000"/>
            </a:schemeClr>
          </a:solidFill>
          <a:latin typeface="Stag Sans Light" pitchFamily="34" charset="0"/>
        </a:defRPr>
      </a:lvl3pPr>
      <a:lvl4pPr marL="1371600" indent="-228600" algn="l" rtl="0" eaLnBrk="0" fontAlgn="base" hangingPunct="0">
        <a:lnSpc>
          <a:spcPts val="2200"/>
        </a:lnSpc>
        <a:spcBef>
          <a:spcPct val="0"/>
        </a:spcBef>
        <a:spcAft>
          <a:spcPts val="800"/>
        </a:spcAft>
        <a:buFont typeface="Stag Sans Book" pitchFamily="34" charset="0"/>
        <a:buChar char="•"/>
        <a:defRPr sz="2000">
          <a:solidFill>
            <a:schemeClr val="tx1">
              <a:lumMod val="95000"/>
              <a:lumOff val="5000"/>
            </a:schemeClr>
          </a:solidFill>
          <a:latin typeface="Stag Sans Light" pitchFamily="34" charset="0"/>
        </a:defRPr>
      </a:lvl4pPr>
      <a:lvl5pPr marL="1828800" indent="-228600" algn="l" rtl="0" eaLnBrk="0" fontAlgn="base" hangingPunct="0">
        <a:lnSpc>
          <a:spcPts val="2000"/>
        </a:lnSpc>
        <a:spcBef>
          <a:spcPct val="0"/>
        </a:spcBef>
        <a:spcAft>
          <a:spcPts val="800"/>
        </a:spcAft>
        <a:buFont typeface="Stag Sans Book" pitchFamily="34" charset="0"/>
        <a:buChar char="•"/>
        <a:defRPr lang="en-US" sz="2000" dirty="0">
          <a:solidFill>
            <a:schemeClr val="tx1">
              <a:lumMod val="95000"/>
              <a:lumOff val="5000"/>
            </a:schemeClr>
          </a:solidFill>
          <a:latin typeface="Stag Sans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3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AIC_PPT__HomeBG_010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552825" y="4010025"/>
            <a:ext cx="4991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sz="3400" dirty="0" smtClean="0">
                <a:solidFill>
                  <a:srgbClr val="5E1331"/>
                </a:solidFill>
                <a:latin typeface="Stag Sans Light" pitchFamily="34" charset="0"/>
              </a:rPr>
              <a:t>Capabilities Presentation</a:t>
            </a:r>
            <a:endParaRPr lang="en-US" sz="3400" dirty="0">
              <a:solidFill>
                <a:srgbClr val="5E1331"/>
              </a:solidFill>
              <a:latin typeface="Stag Sans Light" pitchFamily="34" charset="0"/>
            </a:endParaRPr>
          </a:p>
        </p:txBody>
      </p:sp>
      <p:sp>
        <p:nvSpPr>
          <p:cNvPr id="2052" name="TextBox 9"/>
          <p:cNvSpPr txBox="1">
            <a:spLocks noChangeArrowheads="1"/>
          </p:cNvSpPr>
          <p:nvPr/>
        </p:nvSpPr>
        <p:spPr bwMode="auto">
          <a:xfrm>
            <a:off x="3552825" y="4514850"/>
            <a:ext cx="49911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rPr>
              <a:t>Presented by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Light" pitchFamily="34" charset="0"/>
              </a:rPr>
              <a:t>MAIC, Inc.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tag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MAIC, Inc.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0"/>
          </p:nvPr>
        </p:nvSpPr>
        <p:spPr>
          <a:xfrm>
            <a:off x="367665" y="1188720"/>
            <a:ext cx="6833235" cy="4360168"/>
          </a:xfrm>
        </p:spPr>
        <p:txBody>
          <a:bodyPr wrap="square">
            <a:spAutoFit/>
          </a:bodyPr>
          <a:lstStyle/>
          <a:p>
            <a:pPr marL="228600" lvl="1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tag Sans Medium" pitchFamily="34" charset="0"/>
                <a:ea typeface="+mn-ea"/>
                <a:cs typeface="+mn-cs"/>
              </a:rPr>
              <a:t>Corporate Headquarters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1282 Smallwood Drive West,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Suite </a:t>
            </a:r>
            <a:r>
              <a:rPr lang="en-US" sz="1800" dirty="0" smtClean="0"/>
              <a:t>441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Waldorf,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Maryland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20603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Website: www.maicinc.com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Economically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Disadvantaged Women Owned Small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Business     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Founded in 1997; Operations began in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2000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Awarded five Outstanding Small Business Awards by DHS</a:t>
            </a:r>
          </a:p>
          <a:p>
            <a:pPr marL="228600" lvl="1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tag Sans Medium" pitchFamily="34" charset="0"/>
                <a:ea typeface="+mn-ea"/>
                <a:cs typeface="+mn-cs"/>
              </a:rPr>
              <a:t>Core Services: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tag Sans Medium" pitchFamily="34" charset="0"/>
              <a:ea typeface="+mn-ea"/>
              <a:cs typeface="+mn-cs"/>
            </a:endParaRP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/>
              <a:t>Acquisitions </a:t>
            </a:r>
            <a:r>
              <a:rPr lang="en-US" sz="1800" dirty="0" smtClean="0"/>
              <a:t>Support;  </a:t>
            </a:r>
            <a:endParaRPr lang="en-US" sz="1800" dirty="0"/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Emergency Management; 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Administrative Support;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Technology 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Services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6" name="Picture 5" descr="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19900" y="4673"/>
            <a:ext cx="2324100" cy="501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by MAIC, Inc.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67664" y="1068324"/>
            <a:ext cx="6429376" cy="5616922"/>
          </a:xfrm>
        </p:spPr>
        <p:txBody>
          <a:bodyPr/>
          <a:lstStyle/>
          <a:p>
            <a:pPr marL="228600" lvl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Stag Sans Medium" pitchFamily="34" charset="0"/>
              </a:rPr>
              <a:t>Acquisitions Support</a:t>
            </a:r>
            <a:endParaRPr lang="en-US" dirty="0">
              <a:latin typeface="Stag Sans Medium" pitchFamily="34" charset="0"/>
            </a:endParaRP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Cradle to grave </a:t>
            </a:r>
            <a:r>
              <a:rPr lang="en-US" sz="1800" dirty="0" smtClean="0"/>
              <a:t>acquisitions support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 smtClean="0"/>
              <a:t>Specialize in contract closeout support</a:t>
            </a:r>
            <a:endParaRPr lang="en-US" sz="1800" dirty="0"/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Provide experienced staff in </a:t>
            </a:r>
            <a:r>
              <a:rPr lang="en-US" sz="1800" dirty="0" smtClean="0"/>
              <a:t>FAR and DFAR</a:t>
            </a:r>
            <a:endParaRPr lang="en-US" sz="1800" dirty="0"/>
          </a:p>
          <a:p>
            <a:pPr marL="228600" lvl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dirty="0" smtClean="0">
                <a:latin typeface="Stag Sans Medium" pitchFamily="34" charset="0"/>
                <a:ea typeface="+mn-ea"/>
                <a:cs typeface="+mn-cs"/>
              </a:rPr>
              <a:t>Emergency Management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Disaster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experienced project management support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 backroom personnel support, including customer service, quality control and administrative services</a:t>
            </a:r>
          </a:p>
          <a:p>
            <a:pPr marL="228600" lvl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Stag Sans Medium" pitchFamily="34" charset="0"/>
                <a:ea typeface="+mn-ea"/>
                <a:cs typeface="+mn-cs"/>
              </a:rPr>
              <a:t>Administrative Support</a:t>
            </a:r>
            <a:endParaRPr lang="en-US" dirty="0">
              <a:latin typeface="Stag Sans Medium" pitchFamily="34" charset="0"/>
              <a:ea typeface="+mn-ea"/>
              <a:cs typeface="+mn-cs"/>
            </a:endParaRP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Temporary and long-term support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Recruit, screen and place qualified administrative personnel </a:t>
            </a:r>
          </a:p>
          <a:p>
            <a:pPr marL="228600" lvl="1">
              <a:lnSpc>
                <a:spcPts val="2200"/>
              </a:lnSpc>
              <a:spcBef>
                <a:spcPts val="800"/>
              </a:spcBef>
              <a:spcAft>
                <a:spcPts val="0"/>
              </a:spcAft>
              <a:buNone/>
              <a:defRPr/>
            </a:pPr>
            <a:r>
              <a:rPr lang="en-US" dirty="0">
                <a:latin typeface="Stag Sans Medium" pitchFamily="34" charset="0"/>
                <a:ea typeface="+mn-ea"/>
                <a:cs typeface="+mn-cs"/>
              </a:rPr>
              <a:t>Information Technology </a:t>
            </a:r>
            <a:r>
              <a:rPr lang="en-US" dirty="0" smtClean="0">
                <a:latin typeface="Stag Sans Medium" pitchFamily="34" charset="0"/>
                <a:ea typeface="+mn-ea"/>
                <a:cs typeface="+mn-cs"/>
              </a:rPr>
              <a:t>Services </a:t>
            </a:r>
            <a:endParaRPr lang="en-US" dirty="0">
              <a:latin typeface="Stag Sans Medium" pitchFamily="34" charset="0"/>
              <a:ea typeface="+mn-ea"/>
              <a:cs typeface="+mn-cs"/>
            </a:endParaRP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Create and maintain Microsoft Access and Oracle databases 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Provide budget execution and analysis support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Provide help desk support </a:t>
            </a:r>
          </a:p>
          <a:p>
            <a:pPr marL="228600" lvl="2">
              <a:lnSpc>
                <a:spcPts val="2200"/>
              </a:lnSpc>
              <a:spcAft>
                <a:spcPts val="400"/>
              </a:spcAft>
              <a:defRPr/>
            </a:pPr>
            <a:r>
              <a:rPr lang="en-US" sz="1800" dirty="0"/>
              <a:t>Hardware support for disaster operations</a:t>
            </a:r>
          </a:p>
          <a:p>
            <a:pPr marL="228600" lvl="2">
              <a:lnSpc>
                <a:spcPts val="2200"/>
              </a:lnSpc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5" descr="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10350" y="4673"/>
            <a:ext cx="2533649" cy="501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Client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200262" y="1125515"/>
            <a:ext cx="8507412" cy="4167808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 smtClean="0"/>
              <a:t>Federal Clients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800" b="1" dirty="0" smtClean="0"/>
              <a:t>Commercial Clients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13" descr="data:image/jpeg;base64,/9j/4AAQSkZJRgABAQAAAQABAAD/2wCEAAkGBxQTEBUUExQVFhMXFxwaFxcYGBscHxwcIhcYHB0dHyAbHCggHR8mHBocITEhJSkrLi4uGh8zODMsNygtLisBCgoKDg0OGxAQGy8kICQ0LCwsNywsLCw0LCwsLCwsNCwsLCwsLCwsLCwsLCwsLCwsLCwsLCwsLCwsLCwsLCwsLP/AABEIAOEA4QMBEQACEQEDEQH/xAAcAAACAwEBAQEAAAAAAAAAAAAABgQFBwMCAQj/xABDEAACAQIEAwQHBwEHAwQDAAABAgMEEQAFEiEGMUETIlFhBzJxgZGhsRQjQlJiwdFyJDOCkqKy4RVDUzTC8PEWY3P/xAAaAQEAAwEBAQAAAAAAAAAAAAAAAgMEAQUG/8QANBEAAgIBAwIEAwcEAwEBAAAAAAECAxEEEiExQQUTIlEyYfBxgZGhwdHhFEKx8RUjMwZS/9oADAMBAAIRAxEAPwDccAGADABgAwAYAMAGADABgCHVZpDH68ijyvc/Ab4Aq5+LoB6odvYLfXAEGXjT8sXxb+BgDgeMpekafE4A+DjKX/xp8/5wB3j40P4oh7m/kYAmwcXwn1ldfdf6YAtKXOIJPUkUnwOx+BtgCdgAwAYAMAGADABgAwAYAMAGADABgAwAYAMAGADAHiaVVBZiFA5km2AF3MeLkXaJdZ8TsP5OAFuszqeY2LtY/hTYfLc4A9UnD9RJuEKg9X2+u+ALan4Mb8coHkq3+ZP7YAnxcIQjmzt7wPoMAdjw3SjmPi5/nAH0cNUx5L8GP84A4ycJwEkAuD/UD9RgCFPwX+SX3Mv7g/tgCpq+G6hPwax+k3+XPAEelzOeE2Dutvwte3wOAGLLuMAdplt+pdx7xzHzwAyU1Ski6kYMPEHAHbABgAwAYAMAGADABgAwAYAMAGADABgCjzriRIbqvfk8ByHtP7YATqmsmqXAJZyeSjkPYB9cAXeWcIMbGZtI/KvP3np7sAXVU1NQxGRl0qOZCs7cr9ATyGJRi5PCIykorLF2r9IwSFakUk7UbNp7a6Dra+jUTa/jbFy0+XtzyVu7jOOC64pzO2XSSwt3pEURMNu9IQqH4sMV1x9eGSnL05RV+jXPpJYpKWpv9rpW0Pfmy8g3n4X9h64nfBJ7o9GRqm2sPqil9M8EYahdlUXqArsRzTYkE/l54s0rfqXyIXpcNnPJVj/66v8A02/2URH7RoJ7LVY2A/Dq9Xl/OOzz5Xr69vcRx5no6DBxlkkSJVVzPKJRF3Ckjpp0KdI7rANdjfvA88VVTbagTsilmRWcJ0VfNQ0s4rZSzujSI/ZkGPtBqsSmoHQD13vidjgpNbTkFJxTyXuecV/Zswp6ZlVlqNhYkMhva56EE+zliuFW6Dl7E5WbZJe4wVdFHKLSIrDzH788Ulgt5lwgNzC1v0t+x/nAC6GmppPxRv8AX9iMANeTcUrJZZbI/Rvwn+DgBjwAYAMAGADABgAwAYAMAGADAHx2ABJNgOZwAmZ/xMWukJsvV+p9ngMAQMlyB59z3Y/zePsHX24AdKWhSnibsoyxAvYW1OQOVyQLnzIGOoMSabNpczqamildqNYh3oksZXHUmTdQu42UdRvjS4quKmuTOpObcXwOOTzx1FItpO1UqUZ7W1EXVrg8jcHbFEk4yLotNGY8K5dLLFW5PqVFjnOpmBLdkW/AOV+6Dc8tYxrskk42/WTNBNpwG3i2BVWgoo5Vi+9UhjpNliQldm2J1aMUVvO6TX0y2a6RRRcR5FUUVbT1sDz1VQzFZUKDvR2sbdmgUWH5jzsemLITjOLg+EQlBxkpLlk70j0k9V9iMNNM3ZyrK4IUWXa4N29bbljlDUd2WStTljCOdDltTl+ZNNTwSyUNSNUkS6dUT8/V1Drfl0NugwcozhhvlHFFwllLhk30u5hbLpIUWQyyaNhG57vaAm7AaRsp2vfEdNH15Z29+nAx8K9mlBTqjqUSJE1Ai1woB38b3xVZlzZZDG1GZcWHW0GZnk+YIkZ8IU1KPczIz+/GuvhOHy/Mzz5xP5kz0m8UzTQdnSm0EknZCQXDTNfdU/QNgW5EmwxGitJ5l1/wdusbWI9B/wCGsp+yUiIXd2WNdRdyRqC721E6RfpyGM9k98sl8I7YkLJOJKPMkKAqXW+qNvWFtrqfxD9S4WVSh1OQsjLoVWd8NPFdo7vH18R7fEeeKyw+ZDxE0Nke7RfNfZ5eWAHmCZXUMpBU8iMAdMAGADABgAwAYAMAGAPjsACSbAcycAIfEefGYlEJEQ/1efs8sASeHOG9dpJh3fwoevmfLywB2zfi9BUpQ0pjNS9wGfaNLXuNvXbYjQPji6NXp3y6FUrOdsepScQ12b5cPtDyxVdOD94oj0FRfyJIHnc26jFkI1WenoyE3ZDnqiq9IEcbilzeFWaJwq1CqSpZD0YqR4aD/hxOnKzU/uI244sQ25HmkIljiy2HVTM5ad0UrGl47DST3dVwt1W/XrimcXhub57FkZLOIdDq3CIFfJXNUNGWAGmMBBpFvXJJ1HYXItyxzzfRtwSVTc8r8j5m3F2WxPrZ4pJRtdFDtt01AfvijzMcZPUp8I1VvKhj7eCkqPSzGTaCllk9rBfoGxDzD0Y//PyXNliX5/scR6Ra1vUy57eyQ/RMc3v2J/8ADaVfFcvy/cD6Q64etlz2/plH1XDe/Yf8PpH0vX5fudIvSuBtPRyJ7Gv8mVcd8wjL/wCfb/8AOxP7v2bLin42y2qQxyMoVuaTLYfE9333xONmHlMwXeDaqC+HK+XJMquFKSppY4FOqmWUSKquWFgCNINzZd+QxdG6Se7ueVOjHpksY9xerMjqJM4pHmgCUcCkRLEda6t9JICjQPVO4sNA33xapxVbSfLKXGTmsrhHb0nZ+7CPL6TvVFVsSp9WM7G5HK++/QBscogvjl0R26f9serOGR5LBNSnLhBJBPTqC8xALJIxBJR1IJZ1JII5C1xyGOznJS35ymcjFNbe6HDMs5ipGgilOlJT2aOxv3gNg199/wA3jz54ojByy0WuSjhMreIuGwbyQizc2QdfMefliBMpMizpqd7G5jJ7y+HmPA4A0GCZXUMpBU8iMAdMAGADABgAwAYAMAJfFud6iYYz3R658T4ewYAOFch12mlHd5ovj5ny+uAG6rqkiXVIyotwLsbDc2HzOOpN9DjaXUV/SDwp9sgDw2WqhOuFxtve5W48fri2m3Y8Poyu2vcuOpTUXG8dVlcsUwvWaGgaADvSSlSo0r4E8/y2Phix0uNia6dSCtUoYfXoXuQ8MxxZVBTVdmWMapAWIXUWZiG3AZQW5HbYYrstzNyRZXTmKhjJSZz6Ro0Ip8vi7V+SkL3P8KjdvkMZnZzwfR6XwN7fM1D2x9u/8EKLg/Ma4h66oMcZ37Mc/ZpWyj33OI7ZPqXy8S0WkW3TQy/f+eozZX6O6GGxMXat4yEn/T6vyxNQSPOu8Z1dnSWF8v36jLT0caCyIij9KgfTEsHmysnP4m2dicCABr8sAc5qdHFmVWHmAfrgSjOUejwL2acBUM1yYAjfmjJT5Dun3jEXFM9CnxbV1dJ5Xz5/kVangCspGMmX1J/oY6T+6t7wMR2NdD04eL6bULbqq/v+uUdsp9I8kMnYZjC0bj8YW3vK+Hmt/Zgp9mQv8FhZHzNJLK9v5/cuDw1EZRX5a0SzEG9945AdyDbeMn8y+8HGqN2Y7Zco+bt08qpvjDXuTlzwU0DSVgijqG7xii7zNdtMajq7EAC/jjmzc8R6Ed21Zl1EDiqgmkzDLmqj9/NNcRA92KNWUhB4tzLN47chjTXJKEtvRfmUTi3KO7qaE/ER+3GnjjaWNQoldBfsXY90NvuCNyButrnY7ZvL9GX/ALL9/qwjhxTkOoGaId7m6jqPEeeKiwqOGc67F9DH7pjv+k+Ps8cAPwOAPuADABgAwAYAo+Ks27GPSp+8fl5DqcALHDeUdvJdv7tfW8/AYA0JVsLDYDlgCi45hgegmSpkWKNltrboea7dTcchiyptTTiQsxteTDuHPSBV0P3aSLNCpsFcMRb9JNmX2H4Y9CdEJ89GYYXShwPvDXpDywzNNJD9mqJLa5NOoE/1KLj2kDzxnnp7MYTyi+F1beXwy64kyJs00NDWqaa4uiAEe24O59vLGKdcs4Z7/h3iNOmi2oZl75+sDBw9w1T0aaYU3/E53Zvaf2G2CSRl1Wtu1Ms2P7uyInEvG1HRbSyXk6Rp3m99tl99sXQpnPojBO2Mepmed+mSockU0SRL+Z++31Cj541w0kV8TM0tU+yE3MOMK6b+8qpbeCtpHwW2L40wXRFDtm+5SyysxuzMx8SSfrixcEG8nxHKm4JB8QbYHMltQcU1kP8Ad1Mw8i5YfBrjEHVB9UWK2a6Mb8m9MFXGQJ0jmTqbaH+I7p+GKJaSL6cF0dVJdTSuGfSHRVhCq/Zyn/tybE+w+q3uN8ZLKJwNMLoyL3OcmhqozHOgdeh6jzB5jFDSZs0+ptolureDNq3I6zJ5DNSMZqYm7od7D9QH+5cVtOPKPoq9VpvEo+Xets+z/b9mPGXSRZhFFM8TxyRuGXUpVkYflJG6kbbcwcXQm8cHz2s0vkWbG0/ZplLxxkbPWw1jVcVNHBGQGcXOo6gSASByIt5jF9U8RccZyYbI+rdnBK9H2c00vawUasYYAuqZtjJIxa7G4uSdNyT445dCSw5dztUoviJ0hzmWmrhDWSxlan+40bBGBtoIJLd4WOo7XBG22ObFKGYrp1G5xliXch8W5P2b9qg+7Y7jwb+DiktLHg7NtS9i57yjueY8Pd9MANGADABgAwB4mlCqWY2ABJPkMAZrXVD1M5IBJc2UeA5Af/PPADvHLBQwxrJIkYZgupjYM58z4264lGLl0ONpdS1BuLjliJ0r89yWCshMM6B05jxU7gMD0O5388ShNweURlFSWGfnXjrIIaKqMMM5mI3YFQCngpINmNvIY9SmbnHLWDzrYKDwmLuLSol5Zmk1O4eCV42HVSR8RyI8jjkoqSw0SjNx6G08CcfLmCtSVJ7KoZSFdGK6xbcqRurjc2Hhtjz7qPL9UehtquVnpfUyfjTIHoqySF2L/iVzzZTyJ8+h8xjbVNTjlGS2DjLBR4sKwwAYAMAGADAH2NCSAoJYmwAFyT0sB1wOo/Qvo6oK6mpia+deztdUc3aMfqkJ2H6d7eOPMvlCUvQj0alKK9TIPEXpcpYSVgU1D+IOlP8AMQb+4YlDSyl14Iz1MY9DPs59KdfNcI6wL4Rjf/Mbn4WxpjpoLryZ5aib6FDk+mrq0SsqZFRzYysS5B6Alm2BO197eGLJeiOYorj65YkzWa/N0yxVy/LaaSSqfcEqbG4H3hP4/kBbe1sY1F2eub4Nbkq/RBcnfJvR0Csk+YMamrkU/isENtgh/MOjbAdBjktR2hwjsae8uWNOR0M5ohHWsrykWYr4WFrn8TDqwtv0xRY4uXp6F0FJL1CZURPTVFuTI1wfEdPcRiBI0bL6sSxLIvJh8D1HxwBIwAYAMALXG1fpjWIc33P9I/k/TAELgjL7s0xGw7q+3qf29+AIXH9eaashnmpnqaUQsoCgEJKW3Yg7bpZbnlvbGmmO6LSeH+hRY8STayirp82zypHbU8UVNToLrHIANagbDddXIdNI88TcaY8SeWR3Wy5XCGvhWCKYrmnfSWogUOpc6FAtew5D1eft8TimxuP/AF+xbWt3qXVkzPeFKOqu01OkjW5jusf8SkH54jC2cejOzrjLqj89cS8PzwTOWpJIY9R0jvOoHTv73288enXZGS65PPsrafQo8WFRecDQs+ZUqp63aqfcNz/pBxXc8QeSylZmhq9Oc6nMI1HNYRq97MR8sU6Regu1T9RnONRlPUUZZgqgsxNgALknyA54ZwdSyOWV+jqWTsxNPDTySC6RPqMhF7brYW+OKJahLosl0aG+rwHFXo0qqKMy3SaIesY73XzKkcvME4V6iM3joLKJRWRKBxeUH3AD16F6RJM0BcA9nE7rf8wKKD7gxxn1TarNGmScz16VuKpqirlpwxWnibToGwZhzZvHfkOW2OaepRipdxqLG5Y7CHjSZydlmUTzsBDBJKfJSR7yOXxxGU4x6slGDfRH6D4W4PpIoo5DRRxT2BZWJkKt1szFseZZbJvGeD0YVxSzgYpqBGlSUj7yMMFYbbNa6nxGwNvEYqUnjBZhZydKuqSJC8jKiKLlmNgBgk28INpcsWKb0kZc8vZioAJNgWVgp/xEWxa9PYlnBWroN4yduNKDVGsy812NuqnkfcfriktIvA9fZmhPI95fb1H7+44AccAGADAGbZ9VGapcjcX0r7Bt8zgB3pdFLBEjm1yEHm7b228746k30ON4LLHDpQ8RZS1UQkdU8QFhNGtiHjJGoH8SkrcBgeuLISUeWiE47ujFb0n5n2cMWX0ws0ll0L0TkqjwufkDiiyTZ9D4HpY5eon8Men2/wAIcuGMoFLSxw3LFR3iTfvHnby8BiSWEeXrNQ9RdKz3OPGFLVS0rx0bokrbFmJFl66SBs3ni2txUsyMVik1iJ+e+JeEqqisalUAY7ESIxJ9l9Xvtj067Yz+E86dUo9Rl9B1OrZizHmkLFfaSoJ+BPxxTq36C3Sr1FB6SJGbNarVzElh/SFAX5WxbR/5orv+Ni3i0qL3g7iQ0EzzLGskhjKpq5KSV3235AjbFdte9YLK7Njya/6OPSGa+RoZo0SYLqUpfSwuL7EkgjbrvjDfR5ayuhspu38PqPtTq0Notq0nTfcXttf34zrqXs/K2d5vJUydpKsaty0xoEA8dh18zj2IQUVhHlznuZX4kQHT0PzFc2it+JXU+zTf6gYz6lf9Zo0z9ZA9JUGjNaoeL6vioOJ0PNaI3r1srcgyGeskMdOqs4F7F0XbxGoi/uviU5xgsshCDk8I3f0a5NXUkJiq2jaMf3QDFmTxW9rafLpjzr5wk8xN9MZxWJDjIpIIBsSNj4eeKC9PD5M+4M4hqEzCeirXLOWPZsbDl0FujLZh7DiuLecM97xDR0y00NRp1hd/r5Pglcd5Ua2tpKN2K05Ek0ljYsU0gL/q+pxsplsi5LqfNWR3SUexeycP0ENOwaCBYVU6iyLy63J3xXvm315J7IJdCt9Hsgny22/Y65Uivz7EOwj5+C2HuxK9YmcqeYi9GzU9RfrG+/sB/cYpLDTUYEAjkRcYA9YAh5vU9nBI/gpt7eQ+ZwAicNU3aVSX5KdR92/1tgBwzjLKerZYpu/2Z7Ts7+IZVY23/NbzxOMpR5RCUYyeGVz8MTQi9HWTJblHMe2jPl3zrUexsT8xP4l+hHY18LDhKGFw9eY+zqJQUqO8SoaMlWtfa11545a2vR2XQlXHc8rqxU4HiNdms9a4vHGbR38eS29iC/tOMseZZPqfEZLSaKGmj1fX9fzNTxafMhgDKuN/RlUVVRJUCrVr7hZQQEUDkCCRYewY2VamMY7cGWyhyecmb8I539gzBJQQ6KSj6eTIdiR8mHsGNVkPMhgzVy2TNH9I3B4zBFr6ErIxTvKv/cFtiP1AbEdfdjLRb5b2TNN1W/1RMekpJFYo0bhxzUqQR7rXxuyupj2voTKfh6rf1KWob2RPb46bY47Irujvly9jc/RxwTHQRiWQhqp1Gsn8AO+hf3PW2POvuc3hdDdTUoLPcdhIPEfHGcvPzLxHwxVR1M9qacp2r6WETlSuo2IIFrWx60LIuK5PMnXLc+ChlhZTZlZT+oEfXFqafQraaNV9DXCkiyGunHZxqjCMMLE35vvyUC4v1v5Yxaq1NbEa9PW09zEPjfNVqcwnmTdGeynxAAUH32vjTVHbBJme2W6bY4cI+jCeQQ1SVkcanS6PEGZvHyAPQg+eKLNSlmLRfXp3xJM2+MEAAm5tufHzx55tPWAM09LFA0UlPXxbNG4DkeRuhPwI94xXNdz6PwS1WRnpZ9GuP1/casxoYswpIpNbRGwkimjbS0ZK7kHw5gjF9djjyj57U0OE3CXVMUqz0ezSEGvzV5Kddyp7gI87uVHtscaFfFfBHkyOlv4pcDNlPElCs0FDSyRuNLACNgQoQCw22JO/XocVSrnhzkWxnHKiis40pdNRqHJ1B942PytiksGThap10qeK3U+7/i2ALfAC/wAazWptP5mA+G/7DAFfwHB3pX8AFHvuT9BgCNn/AATUTVMlVDWvBK1ggUd0IqiwO4JOrUevPGiF0VFRccoolU29yZChi4gj+6LUsoOwmO2nzIAW9v6TiTdD55OLzVwWHEsYoMkeIMWbR2Zfqzue+3vJY4y2z3ZZ6/hFG/Uwj7c/hySfRfl3Y5bESO9LeQ+893/SBiMFhF3jN3mauS7Lj9/zJub8Z0dNN2Mstptu4qMx73IDSDufDF0aZyWUjxpWxi8MvYn1KDYi4vY8x7fPFbLDlX0azRPE99DqVaxINjz3G4x1PDyjjWVgxT0p8L0NBDGIEcTSsbFpGICra+xPW4GN+nsnN89DHfCEFwVnoozyeKujhSQ9jLq1Id1JCMQRfkbjmMT1EIuDfchROSlg+R8dVtRI/a1gp7IxBWJBcjkgIXVv5nB0QiuFkK6Uny8FRJnkssBL1dU1QXAVNbaSttzsed+mJ7EnwlghvbXLeThPIr9no+0toUGp1EnfVuV8Bbxx1LGenyDeff5nSOWETtIRVLSHUI7N3tVtgTexseeGHjHGRlJ55wfaPOJI4XP2qqScFezQM2kqeZJJ28sHBN9FgKbS6vJZS8ZVcccLCsEzMCXjkjR9BB2BLKefPY4h5MG2sYJO2SS5Lj0i8YVTw00GoKstLHLKEFtRYG48Qu3IYhRVFNv5k7rZNJe6Kv0XZPSVlS9PUoxYpqjZXZeXrDY77G/uOJ6icoLMSNEYyeJG8ZBkkVHCIYAwjBJAZi2557k482c3N5ZujFRWEWLHbx8sRJC9DxrSGoFMztHUFgvZyIwNzy3tp38b2xa6ZY3divzI5x3JfFuXfaKKeK1yYyV/qAuvzAxTJZRv0N3k6iE/nz9gseieqE+WvA+4RmQj9LXP7nEa2eh4/Tt1G7/9L+Ckr/RpaieWqqKiadYzpUEuA3JbAAswvbHoLUerEUkj5p0+nMnyWEWRxRU1JNSUEkdSs0bFdPfsNpAzM2ylS1rnnbEN7cmpS4JbEknFcjHxxDeFHtuGt7iD+4GMpoOXAc3dlTzDfEWP0GAGvACjx5J/dL/UfoMATOCI7U5Pi5+QAwAxYAMAZv6aJyYqaEc5JCfgAPq+K7D6H/5+OJ2WPsv8/wCjQaCARxIg5Kqr8ABixHg2y3zcn3ZgsXE8EWeVFXOjyBXcRBbbEdwHc/lB+OPS8uTqUUeb5iVjkzV+COJ5MwDzdkIqdTpS5uzt1J6ADYeZJ8MY7a1Xxnk1Vzc+ew0RuGFwQR4jFJaQ6/JoJnV5oY5GUWUuoNh5XxJTkuEyLin1FbNeDHfNoKxGRIYUAKW3uA4sANgLNi6NyVbi+5W63vUjFII3lL0cUMbSGZmD7B9rjTqJtb/jG/hepsxcv0pHoVU8gFR2kaNSBEW1lbmQLAesQTucMRXp9xlv1exzmlkQCQVKlqsMJgpNwC24k263vthw+MdDnK79T2aUtIaP7XGYI9Tq5J7Mtpv3dr3N7YZwt2OTuOdueD1DX1LH7cZEZ4SsYD2J9UgWQ8wAcHGPwe4zL4zhP2kMLdrDGftSh0c2JUaibpY92/gfLHVhvh9DnK6rqa5S8ESSVeX1iyL2ccMQZDcEBYzy6G5PLbGF3JRlE2KpuSkPUWR0yyiZYIllF7OEAO4IO48jjPvljGS7bHOcE9msLnkMRJFJxdm8lLTGpjQSqm8iXsSnVlPiOduoxZXFSltZCcnFZRjHG3G8NZNTTxQvHNCwJYkbqGDAbeBv8TjfVTKCab4ZjstjJppG/wAEgdFYcmUH3EXx5jN6Zmno2+5zSup+m7Af0yW+j4rh1aPpPFv+zR02/d+K/g0/Fh82GAKniqPVSSeVj8CMALnBElqhh4ofkRgB5wAlcdn76Mfo/wDdgC74QH9kX2t9TgC6wAYAzH0o97MMvTpqHzlQftiqfVH0ng3Glul8v0ZoddmUUJQSOqGQkJqNtRAvYE7Xt08sXqLfQ+abSPzKmQTyUk1cQBEjC5PNizhSVHUAtufb4Y9belJQPM2NxcjtlvElR2cVJ9oaGm1gNp7tlZu8WK94ixJ545KuOXLGWdjY+I54Ns4f4yp56iOiogXREJaS1lVFAFh1JJIHhzx586ZKO6RtjZFvbEcr4oLj7gD8/ZjRZfFUS3WqmcSPfvpEt9RuBYM1sevCFkorlL8zxrNTXGT4bf4HFa6jX1cviPnJLI/8Yn5Eu8iv+tXaB1ps2hLqooKIAsAfur7E+bY46MLO5iOtk5JYRN4irIIauaJaGiKI5UXi3sPEg4jVVugpOTJ3aqULHFJYRXtW0rC75bFbxR5E+dyMS8l9pkf6zjLgcnpsulsDHVwnkNEiyge51B9wOHl2R6NP8jq1VcusWvs5P0FQRBYo1HIIoF9uQGPHfU9pdDuTjh0W+IeL4qKojjqQVilUlJQLgEEBlYe8G/mcWwqc45j2K5WKLwzGeIeLZopqmnpqntKJyQgNnXQwBIUncAXIsOVsb4VJpSkuTHO1ptJ8Crl+XyTuI4kLsegHIdSfAAdTi6UlFZZTGLk+D9KcN5vGKSijZwZpII9Kg3JtGuprD8I8eWPKsi90muh6UJelZFLJRp4mqB4q3zSNsZV8f18j6jUc+EwfzX+WjTsWnzYYAgZ6L00v9B+mAE3g8/2tfNW+mANBwAk8dj76P+j/ANxwBe8In+yJ7W/3HAFzgAwBmPpPOnMsvbpqHylQ/viqfVH0ng3OluXy/Rl76U8nkqKIGFA8kMglCEX1AKystuuzcvLGzTzUZc9z5a6LlHgz+pzVZcqFDTgtLUSoIk2usKaXIY/pYOCTvsScaVFqze+3+TO5Jw2ruIvEWSvR1DQSFS6hSSt7bqDtcDxt7saYTU1lGecHF4Z14a4kmoXeSn0h3TRdl1WFwdhyvcDnfHLK1NYYhY4dDUeDuNY6fLGnqZTLVTSuQlwXY7Iot+FdvIc8Y7aXKeIrhGuu1KGX1ZpkVULxoxHaMuqw8gNR9lyPjjJjuacn5+4qTTXVA/8A2v8A7jj3aXmtHzWpWLZfaccmyeaqk7OFNTWuegA8STyx2yyMFmRGqqdjxFE/M+HJ6OojWZdi66XG6tuOR/Y4hG6NkXtLZaedU0pF9xPxHlaVs3bUczzxyEHSw0OR1PfH0+OMdSu2JRlwenbChzzKPJTD0rTGSzU9OabkYNPT+rx91sS/pl7vI8/thYJNNxvQRPro6F1qGICmVrohJtdRqPj4D3YShbJYnLg5BUweYR5NtWoAZUJ77LcDxta9vZcfHHnY7noZM/4i4whmo6yAydjWQatIvpJaNtSsh63sNue5GNMKmpJ9UyidicWu6Mk4h4sqa2OJKllfstWltIDG4AN7bH1R0xthVGDbiY52ymuSxpMnVsutGh+0N99NI3qpTrrC79CzAEDmbeGIufr56dPvJqHo+f6Flw7l5p4J7ymNyhWYKLu117tPH017gsea3AHU4hOW5rj69yUI7U/r7h54DEaywosTSVS00YmmOyRR6V0xDxYcuXO9z0xnuy03njJfVjj3I2TnVxNUHwU/KOMYwL4/r5H1l/HhEPt/VmnYtPmwwBBzw/2aX+g/TACZweP7Wv8AS30wBoOAFDjyPeJvJh9DgCfwTJemI8HP7HAHqs4yoYlvJUxrYsNJvqurFT3QNXMHpixUzfRFbtiurFms9KtOzKtKssnfTW5jIVU1jWTfcd2+9sWrTSXxEHev7Tj6Zo7LSTj8EjD46WH+w4xWH1P/AM/LLsr90v1X6k3jihqG7CspJDqCgPF2xjDqdwVJYLqHn49eWNlEo42yPmdRXKM+Owp8P1bU7XqXYUyBymoIXQ9qjzqdHMkWAI2Ifbri+a3fD1+sGeL29ehB4wyJ6unOZDUZppkCwj8MbgCIebkFSd7d7EqpqD8v2I2Q3LeJ2ZcOzw1EkBQvJEoaTQCQoKBzc+AB5+WL42RcVIpdck8FUpsbjEyscuGPSBNT1E1RLeeWSMICxsFs1+nTyFsUWUKSSXBfC9ptsu88yGeqzKYQxlg0ikt+FdaK9yfCxviyq2MKluZiuonZe9q7mt8O8Pw0ceiJdzbUx5sfE/xjzLbZWPMj2KaIVRxE75vlUdTH2couLhgeqsORHniMJuDyidlcZrDMs4nyrKHrppJ5ahZA57WFQbMw8DpNgf6h7sbqlfsW1LBhttoU3ufJF/8AyihJ7I5dEKXltbtB538ff78Wf0s8Z3clH9fDONvB0yOiyeKpR4e3qJXdVjikHdQlgAT3Re1+pPLEJxvcXuwkWxvoTW3lsrPSFx49Q6xxgxy01RIVlRuYF1FuoNufQ45TQorL7ottuzwuwhVtU8sjSSHU7m7Mep8caUklhGZtt5Z3yah7aZVOyDvSHwRd2PmbbAdSQMcnLCOwWWaRTLJGrm7I0pBZVF7WAWNVHIlFUKo5agzHupvkeGauUFEjrBI0TgOy9kiIpdwGNrQk87kkvOdmN+gGDw3z9fb+wSeOPr7P3HbgwssrRNPEREoCU8ABWNbf91gN3vcbkcibHpRb0zj72XV9cZ/AovR799nFdP0GpfjILfJDjJH4mz6vxT/r0NNX2P8ABfyM9HxEyVckVUrRxySkUsjCysAoBQn8LagxGrmDtjU6045j958qp4lh/cM5OKS0q+KJLUknmAPiRgBa4JjvUE+CH5kYAesALvG8N6dW/K4+e38YAh8Bzf3qf0sPmD+2AOicDURqZppYo5ZJH12cX0jSByJsbsCb264u86e1JMr8uOW2V3D2cUdJTzU9RLBH2U0kelit2QnUvd5sNLgcjyOJThOTUkupCEoxTiz7xfItfkhnjG2kSqOdtJ7w+F8Z7oOOUz2fBb9mpg/fj8SrjSOtyCPtIJKh4u6FiI7RSt1DLf8ATa4sb35HFmmm01h4KvHNOoamaxw+fx/kQcgzLs3dGunaK0VhGqysCO6puugkmwvYHG+cco8KLwO0GeAtHQpBJE+7OjXYxaIVSMEgWPLUG5bL44ocOs2/5Lt39qRK4/z2Gnpaox6O0qfu0CkXcBQrysR0AGgf0+eOUwcpLPY7bNRi/mYbj0DAM3AfCv8A1Cp7MsyRjdmCM1x1W47qk+J+eKrrfLWS2qvezbeI6CpghQ0LEBFCsgAZmAAAa5F2IAAx89rXfjfW/uNV0bIrNYitxjXA2MxB8Cqj9seO9bqFw5fkjB/U2+57p+MawuoMxsWAPdXxHljsNbe5Jbv8HVqbc9TtxJw9RyVk0r5jBGNZMsbEa1PUAFt/Lb44+0q1E4wSUWSu0cZ2OTnjJVLmuSNJ2AjqAp2FRc8/HTe9vd7sd3aj4sr7Dvkad+nD+0cOEvR8kM61JmEqAaohoK8xsxuegxVdq3OO3GCdGhVc9+c+xnPpN4N+wz642ZopSSLq3c8QX9U7+d/ri2i7esM7fVteUJONBnHvg6iEUPaNbXLY3PJEDWU+ZZtwOpVPPGa15eDRWtqGOt3Fgu52sQW9o0jd+QDLcDazMoGk1ItYZBVKweOOWWSVjqeGA6nbSLjXOp0xqTZdKAKOQJwmsctfj+wi/r+RvopDSZbPO1NFSsUaQRIdR1FdtbEC7E26beeMt0l75wehoKHbdGGMZaK30Q0nZ0Ms7f8Accm/UhRb373xTWj2PH7s3qC/tX+Svp+HM0zGFFrKgQU5s3ZqoZ231DUehG3Xa3LG92VVv0rLPmdk5r1MkD0f1UMkXZ188tP2sfaQuT6gcFt9duQ6DHPPi08x5O+VJPh8DPxxNaBV/M4+ABP1tjIaCLwHD/ev7F/f+MANuAIOeU3aU8i9Stx7RuPmMAJPClToqk8G7vx5fO2ALbjDhFq2oiYTSQx6GWUxtYtuCgPiN29mLq7difGSqde59RQrqDIMuk0TBpph6wJaSx/UAQl/I74vUr7Fxwipxqg8MeeE6uhqKV0o2Uwktqj5add7jSfVG5sOXhjNbGafrNFM1Fpw7cin6NpzSV9TQSHa5ZPaP5Qg+7GeHDwfT+LwWo01eqj9/wBfJkL0nUTxSo8lVrd2JiQwBjGotcqBtcbAG1yTuQMejQ01wvzPj7lh9RYpeKPu5ZSJ9ZHZCpXQjtqYFwwGztoAsN9PiL3xc6+UvyK1Zxk71+TQvTwKUEadhLLDPrUyOoYaBPc2QDV0J924xxTab+vwOuKaSF6oymCIEyfamVSAZFRFRtyLoWa5UkGx626YsUpPpgr2RXU1fhvPcqy2lUR1LP2gDaS2prkctI7qHffl54xzhbZLlGqEq4R4Zb1XpLy9DIDKW7MD1RfUT+Fd+8R1PIeOILT2PHBJ3wR74dr6fNoGlakKoGKqZAt2tzKlTfbl7cUajSQztmkziULVlojZh6PIrhoGZGBB0sbqbG9r8x88ebPw2GcweCmWjj1iV83orinrJ6ipkYiSRmWNNrC+12539mPcWpcYqMS10JybZZ5nRUWT0xniotQUgMVAZhc2uWc3tf64hFztlhsk1GtZSPFF6UqB0Ri7IWbSysu6G3NrH1emoX87Y69NNMLUQZHzfivK65HpJqhoxqsTcqDY7EMLqQee+Oxqsh6kjkrK5+lsyqPKqOSRuyWqaFXYGQNGbKpF3K2vpsQb42b5pc4yZdkG+C8zbPoKdU098soZOyFl0+qLM26gAaL6S1gbabktXGDkTlNRFDNuI557qW0R/wDjTYW8z6zf4icXxrjEplY2a/6FOHzDSNUOLPOe75Rjl8Tc+y2MOqnmW1djZpoYjn3PXpezMlIaOPd5nBI8rgKPex/04wzfY+o8CoSlLUS6RX+/yJHGU0WX5TFTligcpDqF7i51SOLb3ADHbqRjVp4Ny47Hg6/UO2crH/c/r8hk4YzCmkhC00/bKvVpC7+O+rvfHELIyT9SwVQcccMub4gTEfjep1Tqn5F39p3+lsAX3CNNopVPVyW+Ow+QGALrABgDM82pzDUsBtpbUvsvcYAd6zMGNDJNFu/Ysy/1BT+4xKKTksnJdBf9HnCNPBSxzFVlnlUSPK1mN2F7C/IfPni262UpY7FVVaSyeamshGeU8dMF7XspftJQAd2ylA1tiQw91/PHUn5TcvuGV5iS+8rfSpljxSRZhBs8bAOfZ6rHy/CfaMY5ruj6jwW+NkZaSzo+n6/uO2T5otVSrPFa7IbeTW3U+w4si8niarTyosdcuqMPzzJailAkqlRWELdiisGtIzqrMbbarvq2v08MelCcZcR+88mUZL4hdqmNFXNosezfkeTAgEqfI3scWr1w5Kn6JcFn/wBdpgIW7PthGbdjKCxCEMHXtLgFbtqUACx3xHZLnsT3xwiJxTkSQiOop2L0k9zGx5ow9aN/1L87Y7XNv0y6ojZBLldGLxxaVH6W9HGZpPl8ZijMUafdoGIJYKBdtvFr/DHlXxcZ8np1STjwNGKS0MAUPG+ZpT0MskkZljACyICAdLkJff24sqi5SSRCySjFtn5yyvIp6liKeJmUHdjYKo8WY2UbeePUlNR6s82MHLoMOWcD33lcN1tGbi1+eo7EeLDujqwO2KpXexaqfc8z1FNSowRWdZgSovbWo7oJYWdE1hiAN2AF7DHUpSf2HHtihWzGueaVpZDdmN/IeQ8AOQGLoxUVhFMpNvLL3gDhVq+rCEEQp3pWH5fyg+LcvicV3W+XHPcspr3yP0fUTRwQlmskca+4KBjyW+7PWrrlOShFcvhGa8EU7ZhmUtfKPu42tEDyvvpH+Fdz5nFUeXk+k8RnHR6SOlh1fX9fxf5DXLQNU1yTnsZqRUkiCm91fUA7EEFXN007Wtc88a922GOjPk8bpZ7FbnHotpJG7SAvSyjcNEbC/s6e4jEo6ma4fJyVEX04LTgnLpaemd6l2eZmYs789C3VL+HdF7fqOIWyTfp6Eq4tLkVpWaoqDbnI+3v2HwGKiw0yGMKoUcgABgD3gAwAq8cUF1WYdO63sPI/H64A88EV9w0Lf1L7Oo/f44Ar819HTMx+yV1RSxMbmFSxQX56QHXSPLGmOoX90UyiVL/teCqlNHkcMoj11NYy/eNfvC/Isw/ugSb25nztiXruazwiPpqXHLG7hMS1OVxCtUFpIyGB5lSTpLX/ABFbE+eKLlFTaXQ0aeycNs1w0JGQ1b5PXtSzk/ZZTdXOwHQP4dArewHGZPa8H1eprj4npldX8ceq/T9UPXEnC0Va9PI7G0LFgBycGxAPlqVW93njTXa4Jpdz5Kdak1nsYJx1w5PR1TiYlw7Fkmts99/c3iP2x6VNkZx4PPtrcXyLuLSobOFcxiairKOokCq6iSnLchMoO1+mrYYpsi9ykvv+wvrktrixSxcUDNwRxUaKoWR+0kjSNwkeo2DN4A7DfmQMVW1b1hFtVmx8m1cNccwzw0vaOi1FQWAjB5Mt7+wbWF+ZOPPnS4t46I3QtTS+Z0z7jaCFatFdftFNHq0HqSBYDxsSAQOV8IUyeH2Ylaln3Ri3HPGLV0yyIHiBgWOWMOdLEO7Hlsw3FrjpjfVVsWGYrbd7yjpkfGppqEwqrNLrJQu2qNAR6ypa2oHle4HPHJ07p5Oxt2xwW+VVRzR4qNDKqEdrXTu13fSTsW5BBcWXkCeW28JLy05P7icX5j2r7xM4jq0kqpGjP3QOmL+hdl+Q+eL4JqPJRY8y4Dh7I5qydYYVux5noo6sx6D64TmoLLEIObwj9JcJ8ORUNMsMW55u9t3bqT9AOgx5dljnLLPShBQWEI/HmcvXVK5dSHUNX3rDcXBuQbfhW1z57dMZ5PLwj6nwzTR0lT1d33L67v8AwPVBkop6MU0DaCEKiS1zqI3e1xc33xZHCPn9VfPUWSsl1f5CQ/DmZZYS9DMaqnuSaeTdt9yRvuSbm62O/I41+ZXZxNYZg2Tr+HkvuFOPY6yQQ9jLHUb9pGy7IAL6iTba9l5A3PLFdlDgs54JwtUnjHJP4yzDRD2YPek5/wBPX48sUFxVcE0GqQynkgsP6j/A+uAHbABgAwBxq6cSIyNyYEHAGbsHpqj9cbfH/gj64AcM4ikqqUPSzNFLzUgjfoym4I5XANjY2PTE65JP1LghNNrgznigU4rYMvQP9niYS1ZVXleV9iFYqCzMfP8AN5DGuvdtc316Izz2qSj27jFnvpQjpisYpKjWQNKuFS/h3blh5XUYqhpnLnKLJXqPGC4zTLYs2oRdWjk/DqFmjkHNWHyPlvjPZDDwel4fr5aaxTj07oWeDeKZKOX7BX3XSQsbnkB0BPVT0b/4Koyxwz2vENBDUw/qtNznlr67+6NAzrJ4auExToHjb4g9CCOR88XQm4vKPmZRUlhmC8b+jyehJkW8tN/5AN1/rHT2jb2Y9Kq+M+O559tDhyugl4vKD7gAwB7glZGV1JDKQykcwQbgj34NZ4Op4PtTUNI7O7FnYksx5knmcEsLCDbbyzngcDAE7Lc3mgEgikKCRSrgfiBBFvniMoKXUlGbj0Lfg7gmor2HZjRCDZpW5DxC/mPkMQtujX16k66ZTN+4W4ZgoYezhXc+u59Zz4k/tyGPNsslN5Z6EIKCwhY484zYN9jorvUOdLMu+m/4R+rz6Yzyl2R9D4Z4Ymv6jUcQXPPf+P8AJP4R4djyyleaYgykXkYb2HRF8d/iT7MThDsZPFPEnqZccQXT9xNmqYs1Spmerlp6qDW0cJbQsaJe1x+Im3ePMHG9J1NLGUzwcqxNt4Zf8K+k6j+yQiqqbThAJCUbn7Qtr2xXZpp7ntXBZC6OMN8jhQpCdVZoZGkjXUXFiEW5AI6cyffjPJten2LUl8QkZnVtUTki/eOlB5XsBiJI0DKKEQwqg5gbnxJ54AmYAMAGADAC5xhlPaJ2qDvoO8PFf5H84ApuFM37J+zc/duefg3j7DgCfx5LWxRBqExgOQkl13TUwAlBHhfe4NufTF1Oxv1lVu5L0njg7gSKkYzysZ6tt2lfexP5b8vad/pjttznwuEK6lHl8sgZ/wAZSnMYqagQ1Dx6jUKCAmm24ueTC2xva5tvfaUKVscp8exGVj3YjyWGZ0FJm9PsdMyeVpIm6q6ne1xYjrbY9cZ7K2up6fh/iM9NLdDld19dxWyviCqyiQU9ahem5I43sP0nqP0ncYpTceGe7dpNP4jHzdO8T7r9/wBzTMszOGpjEkLrIh8PoQdwfI4tTPm7qLKZbLFhifxR6LaSpJeK9PKb7oBoJ81/i2NNeplHh8mOenjLpwZjnfoxr4CdMXbJ+aIg/FT3vgDjXDUwl8jLLTzQo1VI8ZtIjofBlI+uLk0+hS4tdTjjpwMAdIIWc2RWY+Cgk/LBtLqdSbGjJvR1mFQRaAxofxykKPh6x9wxTLUVx7lsaJs0rhn0R00JD1LGdx+HlGPdzb3m3ljJZqpPiPBphporryP880UEWpikcSDrZQBjK33ZsrrlOSjBZfyM3z3jSeukNLlqNY7NLYg28QT6i+Z39mK3JvhH0em8Mq0kfO1b+xfXV/kMnBnB0VAutyGqG2aQ8hf8K3/+z8sSjHB5viPic9U9q4iui/c9Z3mNRT1SzTgfYBdDoJJQm1pZBbdb7WHq8zfpojGMo4XU8eTaeX0I/GfAUFeBNGRHUAXSVbWbqNQ6jz547VfKHD6EbKlPldSDwJSzzF1rKWl+4Yp2ojUmRwRYi23dHM9SRsCDiVzivhb5OVpv4kuCw4xzi57BDsPXPn+X+cZi89cGZVv27jyT9z+w9+AG/ABgAwAYAMAGAELijJexfWg+6Y/5T4ezwwBZ8K57qAhlO42Rj18j5/XAET0l5rWQU5+zIoR7K0+ogw3JBYi2y8u/fu74vojCT9X+ym2UkuCFkPCU1AYfscgfth/aZHAZdu9rXfVc30gbg8zy3lO1Tzu7dDka3DG37y74knhy6lqalbJLIdWojUXkt3F3O46W6C9sQgnZJR7Ep4gmzpkdQcwo1+2UmjWoOh7MDfky9R47gEXxC2EU8J5LtPqLINTjmLFTMeAamkkM2WzMOvZE2Psue6w8mxQ4Nco+jq8Wp1EfL1cfv+uV9x7y70lvEwizCneNhsXUEe8qfqCcFP3OW+CQsW/SzTXt/P7jplfE9JUW7KeMk/hLAN/lO+JqSZ492h1FPxwf6fiWU1OjizKrDzAP1xJNoyNe5VzcKULG7UdMT49in8YmrZruyHlw9j5HwjQg3FHTX/8A4p/GHmz92PLh7FnT0ccYsiIg/SoH0GINt9SSSXQiZln1NB/fTxofAsL+4cziLaRpp0l93wQb+79RMzX0oKW7OiheZzyJBt7lALN8sQc/Y9ijwKSW7USUV9d+hBpuD67MHEuYStHH0iHO3koOlfabnHNrfUun4jpNHHZpY5fv/PV/4GqSqpMsjMMEZaXTqEMSl5HsNi2kEi/LU22NFdTfyR87qtZZdLdY8v67dij4vgq6iKHMKOUuIiJEpim1tNmuObODcWsLbgbje+txi3CS+8x2KTSnEZeFOI4MxptagXtpliNiVNtwR1B6Hrimyt1ywWQmprJF4G7pqoEYtTQz6IDe9hpBaMHqEYlR4cumJW84b6vqcr7rsS+Jc7EKmOO3anw/CD19v/3iktFjIMpaok3voBu7ft7TgDRI0CgKBYAWAHQYA9YAMAGADABgAwBznhV1KsLqRYjAGfZ9kzU73FzGT3W8PI+eALvh/iEOOxnsSdgxtZh4Hz+uALHK8khollaJZCDvpuz6VHJEUnZQSSAPH2YslNzxkgoqPQRI753mlyGFBRt6rAjXJfqOe+nkdwB540f+NfzZT/6z+SNTAxjNIkZ3x3praempkDq8wjklPqX/ABIpB3YXFzyHLGiNPpcpFMrfUkhlz77L2YFX2XZsdI7S1r+FzyxQoOXRGmF86XujLArV3oxophqhZ4wdwUbWvu1X29+K3Wj2KfHtTH4sS+vkVh4AzCH/ANNX7dAzOv01DHNj7M0/8vo7P/Wn8MP9j7/0jPl5VKN/iU/7kxzE/r/Q/qPCZdYP8H+jA5Vn7c6hB/iQf7UwxP6/0PP8IXSD/P8Ac+f/AIPmc3/qK+w/Szt8rKMd2y7s7/ymhr/8qfxSX7lhl3oqpVN5nklPXfSPlv8APHVWjPb4/fLitKP5ltJmWX5eRDGEEpIAhiXXIxPIWG/vY4uhS2spcHjajW2Wv/sk2/rsT8mzWeVpe1pnhCgNHqIJZSDz0kgMCDsCdiMdlFLGHkojJvqhc9ElWs0NTKxvUtUOZief6B5KBsBy2OLNQsNLtghS0033HOqro4jGrkL2j6E22LWJt4C4BxQk30LW0hZrfR3TPUNOjTQM/wDeLDIUDePLlfyxcr5JYfJW6Y5yiRmGYxUUIp6ZQCosANwvmSdy3Xf34plJyeWWJJLCFzLcvkqZTued3c9P+fLHDpodDRpEgRBYD5nxPngCRgAwAYAMAGADABgAwBzqIVdSrC6kWIOAETPuHmhJZLtF49V9vl54A7ZHxM0dklu0fQ9V/kYAt8wyOKqPb08rQzEW7aEgFh4OCLN5XFx0xZGxrh8ohKGeVwyFnAqZpBQqJaeEoQ1Ts7OALaUIvoY8yXsdjbnicdqW/q/YjLLe3oKmZ0M0OaZTTSdiY42YxGJSl1A/EtyAduYO9zti6LTrnJFTTU4pjp6QyWoTAvrVDpAv+NwCfcLn3Yz0/Fn25Lrfhx7ihwbmvY5ZXUk5Iei7TkxU6bsVsVNx3vDxGL7Y5nGS7lVcsQcX2GiqjnpspeT7RKZ44u0LPobvBLld19W/v88UrbKzGOCx5jDOSryqvzOTLUrY5opXKFzA8QAYAm4VlYG5A2xOUa1Pa0Ri5uO7Iz8IcRJX0qzoNJJKuh/Cw5j9wfA4qsrcJYZZCamskvPqmSOlmkiXVIsbMg8WCkjEYJOSTOybUW0Z1wXmFJVGmlatl+3I2qRJXazEqVZVUkJbfbTuOuNVsZRyscGetxk088lt6XcqY0qVUItNTSCS4G+nkfbYhT7AcQ00vVtfRk74+ncuxL4fzCok0ZhNLCtI8HeRS9o7G4Ylti1ywOw2A8MRnGK9CXJ2Lfxt8EKu4GnirGq8tqFhaXeSNxdGJN+nS5Jt0vscSVycds1k46mpbosuKfJJWZJsxnjk7I6kjjXRErW2c6iSzDe1zYX5Yrc0liCJ7G3mRGzziq90g2HV+vu8PbiosKrJcleoa+4S/ec/t4nAD9Q0aRIEQWA+fmfPAEjABgAwAYAMAGADABgAwAYA+EYAWc64VDXeCyt+TofZ4fTACxFNNTSbakYcweR93IjADRlnFyNtMNB/MNx/IwB0qOG6aeqirEY9tG1wyvqU7EEFTcC4PSxxYrWouPYg4Jvcec7oqiSspn7NGp4XL7P3tRTQCVK2supjsTfHYuKi13ZySbkvZChxpw1J/wBYheIHsqzSlRYbWQqx1dO8qD4HF9Vi8tp9uhVZW96x3HD0izBcrqrkC8TAXPO4ttiilf8AYi234GUXDfEdPSZHAzyJrEHdjDDUzG9lC3vcnFk65TteCEZqMCR6Isnlp6AtMpR5pDJoIsVBsBcdL2vbzGOamalPjsdoi1HkeMZy4yPi2ny+qhmMdO0eYLI6IkSNqaRXKgnSukgkX1dL88ba3ZFrL4Ms1CS6cmiUlHIcvWKUK8pgCOGJsW0WNyATz64ytrfldC9J7cMXch4BWCmENVVSSwrc9kG7OLfcggG7C/RjbyxbO/MsxWCEKcLDZb13E8MShIRrsLC2yi2w36+7GcuFatzCaoazEt4It7e4D64Avcm4T5NP/kH7n9sANscYUAKAAOQHIYA9YAMAGADABgAwAYAMAGADABgAwAYAj1tDHKumRQw+Y9h5jACtmPB5G8LXH5W5+4/zgChdJqdt9cZ8eX/BwBaUnFsy7PpceYsfl/GALan4xiPro6nysR9QcASZc5o5gBIUYeDp/Ix1NrocayfIFy8NqVaYMORCqD9Md3y9zm1exPOcQf8AlT/MMRJHCTiKmH/cB9gJ/bAECXi2Bb6Ec9eQUX+N/lgCrq+L5W9RVTz9Y/Pb5YAqGlmqGsS8jeHP5DYYAucu4Rdt5WCDwG5/gfPADVl+VxQi0agHqeZPvwBMwAYAMAGADABgAwAYAMAGADABgAwAYAMAGADAHl0BFiAR4HAFVV8N07/g0nxU2/4wBVz8GD8Ep/xAH6WwBBl4PmHJkPvI/bAEc8LVP5VP+IYABwtU/lX/ADDAHePhCc8yg95P7YAmwcGfnl/yj+cAWdLwxTpzUuf1G/yFhgC3iiVRZQAPAC2APeADABgAwAYAMAGADABgAwAYAMAGADABgAwAYAMAGADABgAwAYAMAGADABgAwAYAMAGADABgAwAYAMAGADAB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2" y="1407600"/>
            <a:ext cx="819924" cy="8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78" y="2312326"/>
            <a:ext cx="867067" cy="86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651" y="2345576"/>
            <a:ext cx="2195514" cy="7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" y="3188081"/>
            <a:ext cx="2633671" cy="8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93" y="1424237"/>
            <a:ext cx="285749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74" y="1474313"/>
            <a:ext cx="2720780" cy="81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http://stickersbanners.com/images/GSA-logo_blu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00" y="2390983"/>
            <a:ext cx="752529" cy="7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18" y="2345576"/>
            <a:ext cx="752475" cy="89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95" y="2947940"/>
            <a:ext cx="948974" cy="9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http://asklogo.com/images/B/booz%20allen%20hamilton%20log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t="43967" r="2934" b="43653"/>
          <a:stretch/>
        </p:blipFill>
        <p:spPr bwMode="auto">
          <a:xfrm>
            <a:off x="1771974" y="4677653"/>
            <a:ext cx="2001846" cy="2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53" y="4498737"/>
            <a:ext cx="2205076" cy="706157"/>
          </a:xfrm>
          <a:prstGeom prst="rect">
            <a:avLst/>
          </a:prstGeom>
        </p:spPr>
      </p:pic>
      <p:pic>
        <p:nvPicPr>
          <p:cNvPr id="1051" name="Picture 27" descr="https://theiam.org/sites/default/files/pb_logo_bluergb_0_93_15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584775"/>
            <a:ext cx="2381542" cy="53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23"/>
          <a:stretch/>
        </p:blipFill>
        <p:spPr bwMode="auto">
          <a:xfrm>
            <a:off x="766057" y="5378497"/>
            <a:ext cx="2151063" cy="30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2" y="4498739"/>
            <a:ext cx="125730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64681" y="5290579"/>
            <a:ext cx="1281023" cy="62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1" descr="data:image/jpeg;base64,/9j/4AAQSkZJRgABAQAAAQABAAD/2wCEAAkGBxQQDxUUEBQWFBUVFRQVGBgVFBQVFhgXFhYWFxcaFxcdHSggGBwlHRgUIjEhJiorLi4uGR8zODMtNygtLiwBCgoKDg0OGxAQGy8kICQsLy0sLCwsLCwsLywsLCwsLCwsLCwsLCwsLCwsLCwsLCwsLCwsLCwsLCwsLCwsLCwsLP/AABEIAKgBLAMBEQACEQEDEQH/xAAcAAEAAgMBAQEAAAAAAAAAAAAABgcDBAUIAgH/xABNEAACAQMABQgECAsFCAMAAAABAgMABBEFBhIhMQcTIkFRYXGBMnKRoRQjM0JSkrHBFjVDVGKCk7PC0dIVU5SishckNGNzdKPDg+Hw/8QAGwEBAAMBAQEBAAAAAAAAAAAAAAMEBQIBBgf/xAA4EQACAQMCAwUHAwUAAQUAAAAAAQIDBBESMQUhQRNRcYGRFCIyM1Jh0UKhsRUjweHw8QZDU2KS/9oADAMBAAIRAxEAPwC8KAUAoBQCgFAKAUAoBQCgFAKAUAoBQCgFAfEsqoMsQo7SQB7TTKR6otvCRypdZ7UZAmWQjqiDTH2IDXHaR6FmNjXe8cePL+cGBtY2b5GzupO8xiJfa5B91eOo+iZIrKKfv1Irzz/GTE2kdIv6FnFH3y3Ab2hBXmZvp+52qNlH4qrfhH8sxG30q/GW1i9RHf8A1CvMVH1SO9fD47RnLxaX8GNtXr9/T0iR6kKj3hhXmip9R0ryzj8ND1kz4OpcrenpC5PgzD3bRp2L+pnX9Upr4aEDGeT5D6V1cN4sv3g152Ce7Z0uNSXw04ryPg8mkB4zTe2P+mns0e89/rtf6Y/v+T4PJlD1Ty+yM/w157NHvOlx6t9K/cxtybAfJ3Tr4pn7GFPZl0Z1/Xm/ipp+f/kxnUW8T5K+b60qfYxrzsJLaR0uL20vjor9vwY20VpiH0Jucx2Sq/7xRTTWWzOlccLqfFDHl+GYm1p0nbf8RBtAcS0TAfXQ7NedrVjujv8Ap/D63yp48/8ADN3R/KZG3y8LJ3owkHsOD9tdRuV+pEFbgFRfLkn48iVaL1gtrn5GVWP0T0X+qcGpo1Iy2Zk1rOvQ+ZF+PT1OpXZWFAKAUAoBQCgFAKAUAoBQCgFAKAUAoCF68a4PaSCGAKXKhmZgSFBO4AdZ3E+yq9ato5I2uF8MjcRdSo3jOFgaka4PdyGGdVD7JZWUEBgDvBHUd4Ptr2jWc3hjinC1bR7Sm/d25k0qcxTE4c8Cq+ILfeMUOvdMD2Jb05ZCOxWEY8igDe+vMHSqY2S/n+TGuhLcNtGJGYfOcc431mya80o69pq4xqa8OX8G8iADAAA7Buroibb3Pqh4KAUAoBQCgFAKAUAoBQCgOXpPV62uflYUJ+kBsv8AWGDXMoRluizRvK9H4JNfx6EO0xybfOtJO/Yl+5wPtHnVaVvjnE2rbj3SvHzX4OTaayX2jpBHcBmA+ZLvJA+hJ2e0Vyqk6fKRbqWFneR10nh96/yiwdXtZoL1fizsuBkxtuYd4+kO8VZhUjPY+eu7CrbP31y71sdqpCkKAUAoBQCgFAKAUAoBQCgFAKAUBCNetUJLqQTW5BfZCsrHZyBnBU8M78YPdVetRcnlG5wvicLeDp1Fy3TGouqElrIZrggPslVVTtYBxkk8M7sYHfSjRcXlnnFOJwuIKnSzjOW2TerBiCgFAKAUAoBQCgFAKAUAoBQCgFAKAUAoBQGrpLR0VzGUmQOp7eo9oPEHvFeOKlyZLRrToy103hlVaz6sy6OkEsLMY9royDc0bdQbHuPA8PGjUpum9SPrLHiFO8i6dRe91XR+BM9SNbBeLzU2BOozu3CRR84DqPaPMd1mlV177mJxLhrtnrh8D/b7EsqYyRQCgFARjWTXu0sSUkcvIOMcQDMPWOdlfAnNTU7ec9iCpcQhye5z7HWjSF2Nq20eEjPovcTbGR27OyDjwyO+u5UqcN5c/scRq1J81Hl9zbfSWlUGWs7eUdkVyVb/ADriuNNL6n6HblVX6f3P2w18gMnM3aSWc30bhdlT6snokd5xmvXQljMea+x5G4jnEuT+5KlOd44VAWDmaB07HeiUxBsQzPAS2MMyYyVwTlTkYO6u5wcMZ6kcKinnHQ5l1rkscjp8Dv22GZdpLVmRtkkZVs7wcbjXaotrOV6nDrpdH6HNuuVG1iYpLDdRsMZV4VRhneMgvmu1aTezRw7uCeHkw/7W7H6Fx+zj/rr32Op9jz22n9zbsuUmCfPMW17Ls4zzduHxnOM7LHGcH2VzK2lHdr1Oo3UJbJ+hs/hwv5jpH/Bt/OvOwf1L1Ou3Xc/Q15eUq0jIE6XMBPVLAyn2ZJr1Ws3th+Z47mC3ydGw15sJ8BLlAT1SZiP+cCuZUKkd0dRuKctmSBHBAIIIPAjeD51C+W5MfVAKAUAoBQCgIjpjXVbfSsFmQCsgUO5O9HfIjHmdnPrCp40HKk5leVdRqqBLqgLAoBQCgFAKAUAoBQCgFAY7mBZEZHAZWBBB4EGvGs8jqEpQkpReGil9OaPk0be4jJGyRJE3ap4Z7etT2+dUJRdKZ9ra1oX1v7y35Nff/uZb2hdIrdW8cy7g65I7GG5h5EEVehNSSZ8dc0ZUKsqb6G9XRCKArvlU1ya0UW1s2zM67TuOMaHIAXsZsHf1AZ6wat21DW9T2KV1X0LStzgckOq6XDvd3A21jfZjDbwZNzM5B44yuO8k9Qqa7quPuRIrSipe/IuOs40hQHN09oKG+hMVwgYdR4Mh+kjdR/8AxruFSUHmJxUpxmsMorWGC80VM1r8ImWMjKbEjqjoc7woOAeII7fKtSn2dVasczKqqpSenPIsLkPH+4Tf9w37qKqd78a8C3ZfA/EsWqhdKC5WvxtL6sX7ta1bT5aMi8+aQ6rJULY5CeF34wfZLVC+/T5mlYbS8i1qoGga2kbCO4jaOZA6MN6sMj/6PfXqk4vKOZRUlhnm3WXRfwO8mgzkRvgE8SpAZCe/ZK1tU564qRh1YaJtGTQGs1zYvm3kIGcmM5aNvFPvGD315UpRmuaOqdaUNmXzqbrPHpK35xBsupCyJnJVsdR61PUfHrBrKq0nTlg16NVVI5R3qiJRQCgFAY7iZY0Z3OFVSxJ6gBkn2Uw3yR43hZPMemtKNdXUs7ZDSOXG/eo+YAf0QFHlW3CCjFRMOpU1Tcj0RqjpgXtjDP8AOZcOOx16L+8HyIrIqw0TcTZpT1xUjsVGSCgFAKAUAoBQCgFAKAUBCeVOwD2qSj0onAz+jJuP+YJVe5jmOe42+BVnGu6f1L91/rJF9V9bDZwGMjPTLDdwBC7vaCfOoadXTHBq33DPaKmv7FvVePjxQHmTWfSBub2eUnO3K+PVB2UH1QtbdOOmCRhVZaptlx8jsytotVXiksobxLbQ/wArLWbdp9oadm06ZOKrFoUAoCG8qegRd2DOo+Mt8yqesqPlF81GcdqirFtU0T8StdU9cPA5vIh/wE3/AHDfuoq7vfjXgR2PwPxLEqoXSguVr8bS+rF+7WtW0+WvMyLz5jIdVkqFschPC78YP/bVC+/T5mlYbS8i1qoGgKAoXldTGlpO+OI/5cfcK1bT5aMi8+YQurJUJ7yMXZTSLID0ZYXBHehDKfLpe2ql5FaEy7ZSevBeNZhqigFAKAg3K9pj4Po/mlOHuG5vv2BvkPhjC/r1ZtYap57ird1NMMd5RVapkFociWmdmSW1Y7nHOx+suFceY2T+qao3tPkpmhZVN4FvVnmiKAUAoBQCgFAKAUAoBQEe1/x/Zs+exPbziYqKt8DNDhWfa4Y/7kUxWcfbnoitY/OBQHlJoyhKnivRPiNxreWx8/Lc72p+tcujZS0eHR8CSNjgNjgQfmsN+/v4GoqtCNRc9yajXdN8ti4NDco9jcAbUvMN1rN0B9f0D7azp21SPQ0oXNOXXBKre5SRdqN1cHrVgw9oqu01uTpp7GWh6fjKCMEZB3EHsoeYIvyfatvo6GaJypDXDvHskn4vZRV2sgYbo7+NTV6qqNNdxDQpummn3kpqEnKC5WvxtL6sX7ta1bT5a8zIvPmMh1WSoWxyE8Lvxg/9tUL79PmaVhtLyLWqgaAoDz/yrXAfS02PmLEnmEBPvata0WKZj3cs1GRGrBVLM5FNDsZ5LpgQiIYlP0nYgtj1QB9aqN7PkomhZQeXIuKs80hQCgFAU9r5bPpO6vHjPxejoQAOIZ9ral8wFf8AZr21oUJRpRWd5GdXi6snjaJWVXjPZvaC0m1pdRTpxjcNjtHBl81JHnXM4KcXFndOeiSZ6ctp1kRXQ5VlDKR1hhkH2Vh4xyN1NPmjJQ9FAKAUAoBQCgFAKAUBDOVK82LNY+uWRfqp0j79j21XuZYjjvNngdLVcavpX88iBaG1fkuoy8fAMV4dYAP3iq0KTkso+hub6nQlpl3ZLwrRPhRQHnrlI0IbTSEm74uZjNGeohjlh5MSMdmz21r21TXT8DGuaeioyLVOVxQGSCdo22o2ZD2qSp9orxpPc9UmtiQ6M18v4MbNwzgfNlAkB826XsNQyt6b6E8LqpHqTjV/lcViFvoub/5kWWXzQ5YDwLVVqWbXOLyWqd8v1osu0uUlRXiYOjDKspBBHaCKptNPDLyaayjNXh6UFytfjaX1Yv3a1q2ny15mRefMZDqslQtnkJ4XfjB/7aoX36fM0rDaXkWqaoGgRfWnXi1sY26ayzY6MSMCc9W2R6A8fLNTUqE5vbkQVa8YLfmUUtvcX0zukck0kjlmMaMw2mOTw9EfZWrmFNYbwZOmVR5wTfVnkpmkIe+PMpx5tSGkbuJGVQe0+FVat5FcoFqlZt85lvWFlHBEscKhEQYVRwA+89/XWe25PLNGMVFYRsV4dCgFAc3WLSos7SWdvyaEgHrbgg82IHnXVOLnJI4qTUIuRxOTbRPNaOUy9J7ktPJniec4Z/VxnvJqW4nmfLZciK3hiGX15lIax6KNndzQH8m5C560O9D5qVrUpS1QTMqrDRNo5tSEZeXI9prn7HmWPTt22e/m2yUPl0l/VFZV3DTPPea1pU1Qx3E8qqWxQCgFAKAUAoBQCgFAU3r9pgXN42ycpEDGvYSD028zu8FFZ9eeqXgfZ8Jtuwt8veXN/wCEWLqPo74PYxqwwzjnG7cvvAPgNkeVW6S0wSPm+J1+2uZSWy5LyO/UpQFAcnWXV6HSEBinHerLudG7VP3cDXdOpKnLKI6lONRYZS2sfJ3eWhJRDcR9TxAlsfpR+kPLI760qdzCW/Iy6trOG3MiJGCQdxHEdY8aslZrB+UAoeCgJ1yWa0ta3SwO3xE7BcHgkjblYdmTgHxB6qqXNFSjqW6LtpW0y0vZl6VmGqUFytfjaX1Yv3a1q2ny15mRefMZDqslQsDkm0DHem5ErSrzfMkc3K8fpc7nOyd/oj31Tu6jjjBes6alnJPbrk3tJFwz3PncO3ubIqqrma7vQuStoPvIrpzk+n0fG02jpTIEyzI8cbSYHEqdnDY7MDuzwqaFxGo8TRXqW0qa1QZxdFcqV7DgSc1MvYyBDjuKYA9hqaVnB7EMbyceT5lj6p8oFtfsI98Mx4RuRhu3Yfg3huPdVKrbTp890XqVzCp9iXVAWBQCgFAQHlHY3dzZ6OQ/LSc7Ng7xEmftxIfFRVq3WmMqncVLj3pKn3k9VQAABgDcB3VVLa5FQ8t2iNmWG5UbnBif1lyye0Fx+qK0LKe8TOvYc1IrCrxnEs5MdM/BNIx7Rwk3xLdnSI2D5Ns+RNV7qnrh4Fm1qaJ+J6CrJNkUAoBQCgFAKAUAoCKa/axfBYObjPx0oIGOKLwLdx6h3+FQ1qmmOOpq8KsfaKmuXwx3+/2K+1M0L8Lu1Qj4tMPJ2bI4L+sd3hnsqpRhqlzPo+J3Xs9BtPm+S/77F2Vonw4oBQHF1T1iTSEDSopTZkaNlJBIK4PvBBqSrTcHgjpVFNZO1UZIc/SWhLe5/wCIhjk73RSR4NxFdRnKOzOJU4y3RFNJclVjJ8lzkB/QcsvmH2t3gRViN3UW/MgnZ03tyIVp7kruoAWt2W5UdSjYkx6pOG8jnuqzTvIy5S5FSpZSXOPMgTqQSCCCCQQRggjiCOo1bKbWArlTlTgjeD2EbwaM9i8M9U28m0it9JQfaM1hNYN9bZKG5WvxtL6sX7ta1LT5a8zJvPmMh1WSoWryE8bzwtvtnqhffpNKw6ls1QNAUB5p1x0eLbSFxEowqykqOxXw6geAYCtqjLVBMw68dNRo5CsQQQSCCCCDggjgQeo1JgjT5noXk51hN/Yq0hzLGeakPaQAQ3mpHnmsi4p6J4Wxs21TXDLJRUBOKA/CaAqzVXWK1k0pd3tzPHHnEMAdwDzY4sB1AhUPizVeq05qnGEV92UqVSLqSm34E1/DWw/O4P2gqr2NT6Sx20O84OvGnLC9sJoluoC+ztx/GDPOJ0lA8cbP61TUKdSE08MirThODWSjq1DIwBQJ4PSepmmfhtjFNnLFdl/+onRf2kZ8CKxasNE2jco1NcEzt1GSigFAKAUAoBQHL1i05HZQmSTeTuRc73bsHd2nqric1BZZas7SdzUUI+b7kUtfXkl1OXfLySMAAO/cqqOzgAKzm3KWWfb0qVO3paFyiv8Amy4NT9Aiytwpxzj4aQj6XUo7l4e09daFKGlHxnELt3NXV0W3gd2pCiKAUPCm+SDTPNX01ux6M+WT/qRliQPFSfqCtC6hmCl3GfaVMTcX1LkrPNEUAoBQFUctOgEAS7jXDFhFLj52QSjHvGyVz15HZV6zqvOhmfe0lhTRVKoWOyoyTuA7SdwrQZnx3PVMEeyir9EAewYrBbyb6WFgobla/G0vqxfu1rVtPlrzMm8+YyHVZKhavITxvPC2+2eqF9+k0rDqWzVA0BQHn/lXTGl5+8RH/wASD7q1rT5SMe8X91kRqwVS1+QmQ/74vUPg58zzwP2Cs+9XOJpWD5MteqJoCgItylaZ+CaNlIOHlHMp25cHaI7woY+Qqa3hrmiC5nppszap6sxW1jDHJFGzhAXLIrHbbpNvI6iSPAV5VquU20z2jSUYJNHW/smD+4i/ZJ/KuNUu8k0R7j9/smD+4i/Zp/KmuXeNEe4oLlE0N8D0jKijCORKgHDZkySB2AMHHlWtb1NcEzHuaeieCNVMVyzeRPTOxNLasd0g51PXUYceJXB/UNUb2HJTNCyqc3AuGs80hQCgFAKAUBy9YNOxWUW3Kd5zsIPSc9g7u09VcTmoLLLVpaVLmemC8X0RTWm9MSXkxlmPcqj0UXsX+fXWfObk8s+1tbWFtDRDz+5PeT3VXmgLm4XDkfFqfmA/OI6mI9g7zutUaOPeZ89xfiPaPsab93q+/wC3gTyrJgigFAKA8trctFcc5Gdl0k2lPYytkGtxRUoYZg6nGWUeitUtYE0harMmA3oyL9BwOkPDrB6wRWPVpunLDNmlVVSOUdqoyUUAoCActF0F0cqHjJMgA7lDMT9g86tWibnkp3jxTwV1yaaEN3pGPd0ISJnPV0T0B5tjd2A1cuZ6YP7lK1pa5/ZHoSsk2SguVr8bS+rF+7WtW0+WvMyLz5jIdVkqFq8hPG88Lb7Z6oX36TSsOpbNUDQFAURyww7OlWP04om/1J/DWpZv+2ZN78whFWimWhyFyYlul7UhP1WkH8QqjfbI0bDqW9WeaIoCuNYz/aGnra1G+O1HPSjq2ui2D2/kh+u1W4f26Ll3lOp/crKHRFj1ULgoBQFb8tWiOctY7lRvhbYb1JCACfBgv1jVyzniWnvKV7TzDUuhTNaRlm5obSLWtxFOnpRurY7QPSXzGR51zUhri4nVOWmSZ6cs7lZY0kQ5V1V1ParAEH2GsNrDaN6LykzNQ9FAKAUBHdatbIrJdkYkmI3IDw7C5+aO7iffUVSsoeJo2PDql087R6v8FR6T0jJcymSZtpj5ADsUfNFUJScnln2NChToQUKawv8Atycajam71uLpewxxsPYzj7F8zVqjQx70jA4pxVPNGi/F/wCEWNVo+cFAKAUAoDz1oLUi60hzkkARUDsu1IxUMc7woCknG7fw9+NaVxGmkmY0LedTLR0tH6K0noSbnUhZ03BxGecjdQfnBekuOpiBjwyDxKdKusZJI061F5SLQ1a11tb5QI5AknXFIQrg9eOpvEe6qNSjKHgX6deEyR1ETHP0xpuCzTbuZVjHUCek3cqjex8BXUYSk8JHE6kYLLZTGm7u51gvR8Gibm4+im1uWNSek8jcAxwNwzuAAzjfpwULeHvPmZtRzuJe6uRbOp2rMejbfm06TsdqRyMF2x7lHUPvJNZ9Wq6kssv0aSpxwjZl1ls0Yq91ArKSrAzRggg4IIzuOa5VOb2R660Fu0Uhym3kc2k5XhdZEKxYZGDKcRqDgjdWnaxappMzLqSlUyiK1YKxZPIzpWC3N18Imji2hb7POOqZxz2cZO/GR7apXkJSxhF6znGOcstSy09bTvsQ3EMjkE7KSozYHHcDVBwkllo0I1ISeEzo1ydldcsGrj3EKXEKlmgDBwOJjO/I7dkjOOxj2VbtKqjLS+pSvKTktS6FLVpmWSrk31gSwvg8xIikRo3OCdnJDK2BvOCoHgTUFzT1wwtyxa1VTnzLkGulkZI4451keVgirFmQ5J69kHZA6yazexqYzg1O3hnCZqaf5QLK2iLJMk8mDsxxMHJPVtMMhB3n311C3nJ7YOKlxCK3K/5MdaIor25kvXCPcYIkbcobaZmUn5oORjO7o47Kt3NFuCUOhUtq0VNuXUtyw0zb3DFYJ4pWAyRHIrkDhkgHhWfKEo7o0I1Iy2Zv1ydn4zYGTuA30BHNMaasLm2lhe7ttmRGT5ePdkbjx6jg+VSwhUjJPDIJ1KcotOSPO8ibJIOCQSNxBG443HrHfWynlGM1h4Pmh4XHyWa3QrY8zdTRxNCxC846ptRt0lxk78HaHcAKzbqi9eYrc07WutGmT2LGtblJUDxMro28MpDKR3EbjVRprky6mmsoy14enxLKEUsxCgDJJOAB3nqoepNvCK91o5QM5jsj3GUj92D/AKj5DrqpUuOkT6Ky4K/juP8A8/kgADSP853c97MzH3k1V3Z9FmNOPcl5JFl6nakCHE12A0nFY9xVO9upm9w7+NXKVDTzkfL8S4s6uadHlHv6v/ROasmEKAUAoBQCgMFnaRwrsRIka5J2UUKuSck4G7ea9bb3PEktjPXh6cnS2rdpdb7i3jcn5xUB/rjDe+u41Jx+FkcqUJbo5R1CthuSS6jX6KXU2z7CTXfby+3ojnsI/f1Pm25OdHo200TSt2yySPnxGcHzFeu5qYxk8VtTzlok9rbJEgSJFRRwVFCqPADdULbfNkyiksIzV4enMl1etHYs9rbszEkkwREkneSSV3nvrvtZrqyN0ab56V6Hx+DVn+aW37CL+mve1n9T9Tzsaf0r0H4NWX5pbfsIv6a87Wf1P1Pexp/SvQfgzZfmlt/h4v6a97Wp9T9R2NP6V6Gez0LbQvtw28MbDI2kijRsHjvAzXLqSlybPY04R5pI365OxQEX0tqBYXLF3hCOd5MTNHkniSo6JPfipo3NSPUglbU5dDRi5LdHg70kbuMrD/Tg117XVfU49kpdxJNEaBtrQYtoUjzuJUdI+LHpHzNQyqSl8TJ404w+FHx+DNn+aW37CL+mve0n3v1POyp/SvQfgzZ/mlt+wi/pp2s/qfqOxp/SvQ2LHRMEDFoIIoiRgmONEJHHBKgZFeSnKW7yexpxj8KwbtcnZ+MARg7xwoDlfgzZfmlt/h4v6a77Wf1P1I+xp/SvQ/fwZs/zS2/w8X9NO1n9T9R2NP6V6D8GbP8ANLb/AA8X9Ne9rP6n6nnY0/pXofn4M2f5pbf4eL+mnaz+p+p72NP6V6HStrdI0CRqqKu4KihVHgBuFcNt82dpJLCOFrDrfBZ5UnnJf7tCMj1jwX7e6oalaMDRtOG1rnmliPe/8d5WGn9ZZ70/GthM7o1yEHZn6R7z5YqnOrKZ9VaWFG2XurL73v8A6MOhNBzXj7MK5x6THci+J+4b65hTlPY7urylbLVUfgupa+rOqsNkMjpykYMjDf4KPmj3nrNXqdJQPkb3iNW6eHyj3fnvO/UpQFAKAUAoDBZzbcat2jf48CPI5odTjpk0Z6HJANVdKTSaIvpHldnje7CMWJZQkYK4PVg1ZqQSqxS+xVpzbpyb6ZI5aa1XL2FujTOJkvbYO20dqSC4R5E2j1jiv6oqd0oa21th+qIFVm4JPfJKOVJZoLV7uC5niZBGgjRwsRy+CxGM7WG7eoVDbaXLS0mWLjUo6kza03BJZaIuGW5nkk2dtZJXBdc7AwpAGB/M1xBqdVJo9nmFJvJp6gXsUzqV0hPczcwGkhkbKKTsbRHQHoscDeeNe14tctKSOaEk8e9kjV/ptg+kTJpGeGWGeYW8SyDZcKzbK7BUkjOBuIxU8Ico4imnuyGVR+9mXNbEn1m0ncx6viZnaO42Lcsy9FgWdA3DgSDvHeaipxg62npzJqkpKjnqaGi9YpprzRiNIwJ+Fw3CA7mlgQg7Q6/mt517KnGMZ+WDmNWTlBZ78mXlO0pcLKkNpK8TJb3F1IUODsoAEz3ZD0t4Rw3JdUj24nLKUX9zsaaZrvRi3UVxNAVtmnHMsFDExbey+QcgEdWOuo4YhU0tZ54JJ5lDUnjkfHJ9BI1klzLcTzNNHkrI4ZEIZt6DGR5k0rtKenGx5RT0am90c3VfTsw1dkuXkLzKk5Dudo7QYhM5443bq6qU49sorY5p1H2Lkc2F7iz/ALMufhdxL8MeFZo5ZNuP44Kegp9HG0fYOFSPTPXHCWNiKOqGmWW8m/r5p6az0nbsjtzKxc5NGD0WTnCjnZ6yFOfKuKFOM4PO/QkrVJQqLGx1tSL+Sa50gJJGdY7krGC2QqHaIC9gxiuK0Uoxx3ElGTblz6kc0frHO2mFcyubWW7uLRUJ6AMcaBCB+kxB9tTSpw7LH6sZII1ZdrnpnBI9P30iaZ0fEjssci3G2gPRbZQldodeDUUIp0pPuwTVJNVYol1Vywc7WSVksrhkJVlgmZSNxBEbEEd+a6gsySOKjxB4IZpDS0y6srOJXE2xEecDHb3zKp3+GRVmMI+0aWuRXlOSt9S3NfRusc011otGkYNtXcFyoO55IEAyw689Fv1q9lSSjN+GDmNVylDn4m9pgTX2mJLRbma3jhthIOYcxlpGIwWYbyOkN3d31zHEKWrGW2dVMzq6M4wiU6rw3EdpGl6yvOuQzKSQw2jsnJAydnGd3GoKji5PTsWKakopSOrXB2KA42nNZrezGJXy/VGnSc+XV4nFcTqRjuy5bWFe4+Bcu97Fd6e16nuMrF8RGfonpkd79XljxNU515S5I+ktODUaWJT95/t6fki8UTOwVAWZjuABJJ7gONRLMjVlOMI5bwv2J1q5yeM2HvTsjjzSnpH12Ho+A394qxC36yMC842o5jb8/wD7P/CLFtLVIUCRKEUcAowKtpJckfN1JyqS1SeWZq9ORQCgFAKAUBxbG55m7e3fcJMzwntyfjkHeG6Xg/dXCeJYLdSnroqqunuy/wAPzXLyO1XZUIRq3oGeHRd5BImJJXuii7SnIkjCpvBwMntqxUqJ1E+7BWpwaptd+ThXmpNyYtHsiDnIhElwu2noxSbaNnOGIBcbt+8VKq8cyz1zgilRliP7kt5RtEy3mjpIbdduRmjIG0q+i4J3kgcBUFvNQmmyxXi5Qwjb1t0fJcaNmhiXakeMKoyBk5HWTjqrmlJRqKT2PakXKm0u409UpLtFjhuLNYUjhVOdFxHIWKBVA2AMjO88Twrqro3UsnNLWsJxwci31UlMWlRJCha5knaAkoc7QfYIOehvKnfjFd9sswaexGqLxPK3MmldAXEury2ix/HrHCmwXT8nIuelnZ9EZ40hUiqzn0PZQk6OnqY21UmTTcFzGo5jpSSdJRsSvCY3wucnaKxndnfmve1i6Ti9zzspdqpdD7vdUJL3SV1LcmSOIxJFCY5QpdcdMMFOdnOTsnjmvFW0U0o9/MOi5zblt0NrVzRNzHoR7WdMTCK4jUbSEEOG2N4OB6WN/ZXNScXV1LY7pwkqWlnW1P0fJb6OhhlXZkRCrDIODljxG48RXFWSlUbR3Si1TSZwtW9WJl0E9nMBHK6zgZYMAXJKElc7uFSTqx7XWtiOnTfZOLOdBoe+uf7PgnthBHZPGzymaN9vmQAuwqnIyF6+3uqRzpx1Si85I1Cb0xaxg7mndX3udKQyMm1b/BpoZDtKPlA4xjOTxG/FRQqKNNrrlMmnTcqifTBpaiaCu7CG8Eq7UhI5o7SfGc2hVDx6OcL6WONdV6kZuODijTnBSycMagXEej4Hj5xryOZZjE045raDk5AJ2Q2NjLZ34NSe0JzedsYIvZ5KCfXJJNbdH3R0hZ3VrAJhAs20plSLfIuyBk+JO4HhUVKUNEoye5NVjNzjKKzg3rvTt1FapJJaqkjTpEYzOr9BzgMrAdJs/NAzxrhQg5YT5YO3OSjlrqdbT9u0tpPHGMs8MqKMgZZkYAZPDea4g0pJs7qJuLSIlf6u3D6uraKmZwkY2NpOKyqx6WccB21YjVj2+vpzIHTk6OnqYm1TnTTNtcoo5nG3L0l6EphMbkDOTtbMfDO8GnbR7Jxe552MlVUuhs6a0feW+lHvLSAXKy2/MsvOpGyOCMN0uI6K8O+uYShKnpk8YZ7OM41NcVnkdHVQX0KxxXoDqIWd5zKC3OlziPZ7AhHS4bq5qum+ceX2JKSqclI/dMa8WtvkK3POPmxYI839Ee891VJVoo2LfhNzW540rvZBNNa83NxkIeYTsjJ2sd8nH2YqtOu5bcj6C24PQo85e8/vt6EaVSzYALMx4AEsSe7iTUHNs1HpiufJL0JdoLUCebDTnmE7DvkPgvBfP2VPC3k9zGuuNUqfKl7z/b/ZYmhdAQWa4hQAkb3O928W+7hVuMIx2Pm7m8rXDzUfl09DqV2VhQCgFAKAUAoBQHI1l0QbmEc22xNGecicbtlx9x4Go5w1L7lqzuOxn7yzF8pLvRqasayi5zDOOauY8h4zuyRxKdo7urvG+vKdXVyfJk15YOj/AHKb1Qez/JIqlM8UAoBQCgFAKAUAoBQCgFAKAUAoBQCgGKAUAoDj6U1mtbb5SZdofNXpt7FzjzqOVSMd2XKFhcVvgi8d+y/ciOlOUrqtof1pT/Ap++oJXP0o16HAOtaXkvy/wQ/Smnbi6+WlZh9EHZT6o3HzqvKpKW7NqhZUaHwRXju/U1bGwknbZhjaQ9ijOPE8B515GLeyJq1anSjmpJLxJnofk4kbDXTiMfQTDP5t6I8s1YjbN/EYdzx6CWKMc/d7fknWh9AW9oPiIwpxgsek58WO/wAuFWYwUdjBuLytXf8Acln7dPQ6ddlYUAoBQCgFAKAUAoBQCgI1rZqqt3iSI83cL6LjIzjgGI3+DDeKiqU9XNbmlYcQdv7klmD3X4I/o7XWe0k5jSMbEr88YD47SODjvB9tRKu4vTM0KvCaNxHtbWXl/wBt5k20XpiG6XMEiv2gHDDxU7x51YUlLYxK9tVoPFSLRv10QCgFAKAUAoBQCgFAKAUAoBQDNAaF7pm3h+VmjTuLrn2ca5c0t2T07atU+CLfkcC+5Q7SP5PblP6K7I9rY92aidxBGhS4Lcz+LEfF/gjukOUmZt0ESR97EyH7gPfULuZdEaVHgNNc6km/Dl+SM6R0/c3HyszsPog7K/VXAqGVST3ZqUbG3o/BBfy/U0ba3aRtmJWduxFLH2CuUm9kTzqQgszePHkSbRmoN1LguFhX9M5byVc+8ipo283vyMuvxq2p8o5k/tt6sl+iuT22iwZS0zfpdFPqj7yasRoRW/Mx6/Grip8Hu+G/qSq2tkjULGqoo4BVCgeQqZJLYyZzlN6pPL+5lr05FAKAUAoBQCgFAKAUAoBQCgFAaGl9EQ3SbE6Bh1HgyntVuIrmUFJYZPQualvLVTeP+6ld6a1AngbbtGMoG8AHZlXw6m8Rg91VJ27TzE+ktuNUasdNdYfqn+Dn2muN7bNsO5YrxSdSSPEnD++uVWnHf9yxPhdnXWqK84vkd6z5Teqa3843/hYffUiuu9GfU4B/8c/Vfg7Fvyh2bekZI/Wjz/pJqRXEGU58Euo7JPwf5OjFrfZNwuEHrZX7QK77aHeVpcNuo703/JtJrBatwuYT/wDKn8661x7yJ2dxHeD9GZRpeA/l4v2ifzpqXeRuhV+l+jPxtMW44zw/tU/nTUu89VvVf6H6MwvrFaLxuYf2qfzrztI95IrK4e1OXozWl1wsl43CH1dpvsBrl1YLqSLht0//AG3/AAac2v8AZLwd29WN/vArl14d5PHg1290l4tHPn5TIB6EMresUUfaa59pj0RYjwGs/ikl6s5lxymyn5OBF9Z2f3ALXDun0Rap/wDp+H6pt+CS/wAnJutfL1+Eix+oi/a2TUbuJvYt0+DWsd4t+L/GDjXelp5vlZpH7i7Y+rnFRuUnuy9TtaNP4YJeRpAY4VyWBXoO7qloFb6Zo2l5squ0AF2iwzg4Od2N3bxqSlTU3jJn8RvJ2tNTjHOeXgWHo/UOzi9JDKe2Rsj6owPdVuNCCPm6vGLqps9Ph+SR21ska7MaKi9iqFHsFSpJGbOcpvMnl/cy16cigFAKAUAoBQCgFAKAUAoBQCgFAKAUAoBQGnpHRUNwuJ41kHVtDePA8R5VzKMZbomo3FWi805NER0lybRNvt5GjP0W+MX7mHtNQStovbka9HjtWPzIp+HJ/gjN/qFeReiqyj/luM+xse7NQu3mjVpcatZr3m4v7r8HAvNHyw/KxSJ6yMo9pGKicZLdGhTuKVT4JJ+Zq1yTDFBk/cUGRQZFAKAV6BQCh5kZrw9wZbe1eT5NHf1FZvsFepN7Ec61OHxSS8Wdi01PvZOEDKO1yqe4nPuqVUZvoUqnFbSG88+HMkur+odzBNHM00cZRgcKGkyOsH0eIyKlp0JJ5yZd5xihVpumoNp9/L8ljVbPnBQCgFAKAUAoBQCgFAKAUAoBQCgFAKAUAoBQCgFAKAUAxQGhdaFt5flIIn72jUn24rlwi90T07mtT+CbXmzmz6k2T/kAPVd1+xq4dGD6FqPFbuP6/XDNKTk7szw51fCTP2g1z7PAmXG7pb4fka78mlv1SzDzjP8ABXns8SRcerreMf3/ACfH+zOD++l/8f8ATXns0e87/r9b6F+/5A5M4P76b/x/009mj3j+v1vpj+/5Mqcm1sOMkx/WjH8Fe+zQOJcduH0j6P8AJsx8ntmOIkbxkI+zFe+zwInxq6716I3IdTLJfyCn1mdvtNdKjBdCCXFLuX635cjoW2hbeP5OCJfCNAfbiu1CK2RWnc1p/FNvzN4DHCuiE/cUAoBQCgFAKAUAoBQCgFAKAUAoBQCgFAKA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77" y="5301525"/>
            <a:ext cx="1234928" cy="69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917771" y="1323975"/>
            <a:ext cx="2457628" cy="0"/>
          </a:xfrm>
          <a:prstGeom prst="line">
            <a:avLst/>
          </a:prstGeom>
          <a:noFill/>
          <a:ln w="19050" cap="flat" cmpd="sng" algn="ctr">
            <a:solidFill>
              <a:srgbClr val="5E13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5599141" y="1323975"/>
            <a:ext cx="2457628" cy="0"/>
          </a:xfrm>
          <a:prstGeom prst="line">
            <a:avLst/>
          </a:prstGeom>
          <a:noFill/>
          <a:ln w="19050" cap="flat" cmpd="sng" algn="ctr">
            <a:solidFill>
              <a:srgbClr val="5E13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12775" y="4181315"/>
            <a:ext cx="2457628" cy="0"/>
          </a:xfrm>
          <a:prstGeom prst="line">
            <a:avLst/>
          </a:prstGeom>
          <a:noFill/>
          <a:ln w="19050" cap="flat" cmpd="sng" algn="ctr">
            <a:solidFill>
              <a:srgbClr val="5E13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850556" y="4181315"/>
            <a:ext cx="2457628" cy="0"/>
          </a:xfrm>
          <a:prstGeom prst="line">
            <a:avLst/>
          </a:prstGeom>
          <a:noFill/>
          <a:ln w="19050" cap="flat" cmpd="sng" algn="ctr">
            <a:solidFill>
              <a:srgbClr val="5E13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s://encrypted-tbn2.gstatic.com/images?q=tbn:ANd9GcQE0Y5TBAyPYhHpiBNJAwe6VRB0nEc-ioGnYNralrFkLTptbJj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92" y="1464451"/>
            <a:ext cx="881125" cy="8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PthbUg_xxvc5INL8wzDIE_SrROBvzdVI2OAr5VU5ihKjGDkt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49" y="3264527"/>
            <a:ext cx="1292969" cy="6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02" y="3089839"/>
            <a:ext cx="821163" cy="8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oman.jpg"/>
          <p:cNvPicPr>
            <a:picLocks noChangeAspect="1"/>
          </p:cNvPicPr>
          <p:nvPr/>
        </p:nvPicPr>
        <p:blipFill rotWithShape="1">
          <a:blip r:embed="rId3" cstate="print"/>
          <a:srcRect t="13568"/>
          <a:stretch/>
        </p:blipFill>
        <p:spPr bwMode="auto">
          <a:xfrm>
            <a:off x="6610349" y="323850"/>
            <a:ext cx="2533649" cy="43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0"/>
            <a:ext cx="7867650" cy="1143000"/>
          </a:xfrm>
        </p:spPr>
        <p:txBody>
          <a:bodyPr/>
          <a:lstStyle/>
          <a:p>
            <a:r>
              <a:rPr lang="en-US" dirty="0" smtClean="0"/>
              <a:t>Contract Vehicles &amp;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14324" y="942975"/>
            <a:ext cx="6429376" cy="5681042"/>
          </a:xfrm>
        </p:spPr>
        <p:txBody>
          <a:bodyPr/>
          <a:lstStyle/>
          <a:p>
            <a:pPr marL="228600" lvl="2">
              <a:lnSpc>
                <a:spcPts val="2900"/>
              </a:lnSpc>
              <a:defRPr/>
            </a:pPr>
            <a:r>
              <a:rPr lang="en-US" sz="2400" dirty="0" smtClean="0"/>
              <a:t>GSA-Professional Services Schedule </a:t>
            </a:r>
            <a:r>
              <a:rPr lang="en-US" sz="2400" dirty="0"/>
              <a:t>Contract Holder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GS-10F-0507P</a:t>
            </a:r>
            <a:r>
              <a:rPr lang="en-US" sz="2400" dirty="0" smtClean="0"/>
              <a:t>)</a:t>
            </a:r>
          </a:p>
          <a:p>
            <a:pPr marL="228600" lvl="2">
              <a:lnSpc>
                <a:spcPts val="2900"/>
              </a:lnSpc>
              <a:defRPr/>
            </a:pPr>
            <a:r>
              <a:rPr lang="en-US" sz="2400" dirty="0" smtClean="0"/>
              <a:t>GSA-TAPS Schedule </a:t>
            </a:r>
          </a:p>
          <a:p>
            <a:pPr marL="0" lvl="2" indent="0">
              <a:lnSpc>
                <a:spcPts val="2900"/>
              </a:lnSpc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 (GS-07F-017AA)</a:t>
            </a:r>
            <a:endParaRPr lang="en-US" sz="2400" dirty="0"/>
          </a:p>
          <a:p>
            <a:pPr marL="228600" lvl="2">
              <a:lnSpc>
                <a:spcPts val="2900"/>
              </a:lnSpc>
              <a:defRPr/>
            </a:pPr>
            <a:r>
              <a:rPr lang="en-US" sz="2400" dirty="0" smtClean="0"/>
              <a:t>Economically </a:t>
            </a:r>
            <a:r>
              <a:rPr lang="en-US" sz="2400" dirty="0"/>
              <a:t>Disadvantaged Women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Owned </a:t>
            </a:r>
            <a:r>
              <a:rPr lang="en-US" sz="2400" dirty="0"/>
              <a:t>Small Business</a:t>
            </a:r>
          </a:p>
          <a:p>
            <a:pPr marL="228600" lvl="1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None/>
              <a:defRPr/>
            </a:pPr>
            <a:r>
              <a:rPr lang="en-US" dirty="0" smtClean="0">
                <a:latin typeface="Stag Sans Medium" pitchFamily="34" charset="0"/>
                <a:ea typeface="+mn-ea"/>
                <a:cs typeface="+mn-cs"/>
              </a:rPr>
              <a:t>NAICS </a:t>
            </a:r>
            <a:r>
              <a:rPr lang="en-US" dirty="0">
                <a:latin typeface="Stag Sans Medium" pitchFamily="34" charset="0"/>
                <a:ea typeface="+mn-ea"/>
                <a:cs typeface="+mn-cs"/>
              </a:rPr>
              <a:t>CODES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/>
              <a:t>541611-Administrative Management and General Management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/>
              <a:t>541512-Computer Systems Design Services</a:t>
            </a:r>
          </a:p>
          <a:p>
            <a:pPr marL="228600" lvl="2">
              <a:lnSpc>
                <a:spcPts val="2200"/>
              </a:lnSpc>
              <a:defRPr/>
            </a:pPr>
            <a:r>
              <a:rPr lang="en-US" sz="1800" dirty="0"/>
              <a:t>561110-Office Administrative Services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52424" y="1333500"/>
            <a:ext cx="6429376" cy="4424288"/>
          </a:xfrm>
        </p:spPr>
        <p:txBody>
          <a:bodyPr/>
          <a:lstStyle/>
          <a:p>
            <a:pPr marL="228600" lvl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None/>
              <a:defRPr/>
            </a:pPr>
            <a:r>
              <a:rPr lang="en-US" b="1" dirty="0">
                <a:latin typeface="Stag Sans Medium" pitchFamily="34" charset="0"/>
                <a:ea typeface="+mn-ea"/>
                <a:cs typeface="+mn-cs"/>
              </a:rPr>
              <a:t>President 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2400" dirty="0" smtClean="0"/>
              <a:t>Ms</a:t>
            </a:r>
            <a:r>
              <a:rPr lang="en-US" sz="2400" dirty="0"/>
              <a:t>. Rita </a:t>
            </a:r>
            <a:r>
              <a:rPr lang="en-US" sz="2400" dirty="0" smtClean="0"/>
              <a:t>Henderson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 smtClean="0"/>
              <a:t>Office: (301) 535-7705</a:t>
            </a:r>
            <a:endParaRPr lang="en-US" sz="1800" dirty="0"/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 smtClean="0"/>
              <a:t>Fax</a:t>
            </a:r>
            <a:r>
              <a:rPr lang="en-US" sz="1800" dirty="0"/>
              <a:t>: </a:t>
            </a:r>
            <a:r>
              <a:rPr lang="en-US" sz="1800" dirty="0" smtClean="0"/>
              <a:t>(301) 861-4621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 smtClean="0"/>
              <a:t>E-Mail</a:t>
            </a:r>
            <a:r>
              <a:rPr lang="en-US" sz="1800" dirty="0"/>
              <a:t>: rhenderson@maicinc.com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Vice </a:t>
            </a:r>
            <a:r>
              <a:rPr lang="en-US" sz="2400" b="1" dirty="0"/>
              <a:t>President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2400" dirty="0" smtClean="0"/>
              <a:t>Ms</a:t>
            </a:r>
            <a:r>
              <a:rPr lang="en-US" sz="2400" dirty="0"/>
              <a:t>. Mozelle Awkward</a:t>
            </a:r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 smtClean="0"/>
              <a:t>Office: (240) 305-8482</a:t>
            </a:r>
            <a:endParaRPr lang="en-US" sz="1800" dirty="0"/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 smtClean="0"/>
              <a:t>Fax: (301) 861-4621</a:t>
            </a:r>
            <a:endParaRPr lang="en-US" sz="1800" dirty="0"/>
          </a:p>
          <a:p>
            <a:pPr marL="228600" lvl="2">
              <a:lnSpc>
                <a:spcPts val="2900"/>
              </a:lnSpc>
              <a:spcAft>
                <a:spcPts val="0"/>
              </a:spcAft>
              <a:buNone/>
              <a:defRPr/>
            </a:pPr>
            <a:r>
              <a:rPr lang="en-US" sz="1800" dirty="0"/>
              <a:t>E-Mail: mawkward@maicinc.com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5" name="Picture 5" descr="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10350" y="4673"/>
            <a:ext cx="2533649" cy="501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About MAIC, Inc.&amp;quot;&quot;/&gt;&lt;property id=&quot;20307&quot; value=&quot;257&quot;/&gt;&lt;/object&gt;&lt;object type=&quot;3&quot; unique_id=&quot;10218&quot;&gt;&lt;property id=&quot;20148&quot; value=&quot;5&quot;/&gt;&lt;property id=&quot;20300&quot; value=&quot;Slide 3 - &amp;quot;Services Provided by MAIC, Inc.&amp;quot;&quot;/&gt;&lt;property id=&quot;20307&quot; value=&quot;258&quot;/&gt;&lt;/object&gt;&lt;object type=&quot;3&quot; unique_id=&quot;10219&quot;&gt;&lt;property id=&quot;20148&quot; value=&quot;5&quot;/&gt;&lt;property id=&quot;20300&quot; value=&quot;Slide 4 - &amp;quot;Our Contract Vehicles &amp;amp; Certifications&amp;quot;&quot;/&gt;&lt;property id=&quot;20307&quot; value=&quot;259&quot;/&gt;&lt;/object&gt;&lt;object type=&quot;3&quot; unique_id=&quot;10220&quot;&gt;&lt;property id=&quot;20148&quot; value=&quot;5&quot;/&gt;&lt;property id=&quot;20300&quot; value=&quot;Slide 5 - &amp;quot;Our Points of Contact&amp;quot;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yriad pro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</Words>
  <Application>Microsoft Office PowerPoint</Application>
  <PresentationFormat>On-screen Show (4:3)</PresentationFormat>
  <Paragraphs>64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Myriad pro</vt:lpstr>
      <vt:lpstr>Stag Sans Medium</vt:lpstr>
      <vt:lpstr>Stag Sans Light</vt:lpstr>
      <vt:lpstr>Stag Sans Book</vt:lpstr>
      <vt:lpstr>Default Design</vt:lpstr>
      <vt:lpstr>PowerPoint Presentation</vt:lpstr>
      <vt:lpstr>About MAIC, Inc.</vt:lpstr>
      <vt:lpstr>Services Provided by MAIC, Inc.</vt:lpstr>
      <vt:lpstr>Representative Client List</vt:lpstr>
      <vt:lpstr>Contract Vehicles &amp; Certifications</vt:lpstr>
      <vt:lpstr>Points of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2012-08-06T19:05:45Z</dcterms:created>
  <dcterms:modified xsi:type="dcterms:W3CDTF">2019-04-11T21:13:12Z</dcterms:modified>
</cp:coreProperties>
</file>